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56" r:id="rId2"/>
    <p:sldId id="485" r:id="rId3"/>
    <p:sldId id="490" r:id="rId4"/>
    <p:sldId id="447" r:id="rId5"/>
    <p:sldId id="444" r:id="rId6"/>
    <p:sldId id="423" r:id="rId7"/>
    <p:sldId id="424" r:id="rId8"/>
    <p:sldId id="425" r:id="rId9"/>
    <p:sldId id="448" r:id="rId10"/>
    <p:sldId id="460" r:id="rId11"/>
    <p:sldId id="505" r:id="rId12"/>
    <p:sldId id="437" r:id="rId13"/>
    <p:sldId id="484" r:id="rId14"/>
    <p:sldId id="461" r:id="rId15"/>
    <p:sldId id="462" r:id="rId16"/>
    <p:sldId id="463" r:id="rId17"/>
    <p:sldId id="464" r:id="rId18"/>
    <p:sldId id="495" r:id="rId19"/>
    <p:sldId id="497" r:id="rId20"/>
    <p:sldId id="493" r:id="rId21"/>
    <p:sldId id="494" r:id="rId22"/>
    <p:sldId id="475" r:id="rId23"/>
    <p:sldId id="467" r:id="rId24"/>
    <p:sldId id="473" r:id="rId25"/>
    <p:sldId id="466" r:id="rId26"/>
    <p:sldId id="503" r:id="rId27"/>
    <p:sldId id="492" r:id="rId28"/>
    <p:sldId id="478" r:id="rId29"/>
    <p:sldId id="501" r:id="rId30"/>
    <p:sldId id="500" r:id="rId31"/>
    <p:sldId id="476" r:id="rId32"/>
    <p:sldId id="499" r:id="rId33"/>
    <p:sldId id="480" r:id="rId34"/>
    <p:sldId id="481" r:id="rId35"/>
    <p:sldId id="482" r:id="rId36"/>
    <p:sldId id="483" r:id="rId37"/>
    <p:sldId id="502" r:id="rId38"/>
    <p:sldId id="504" r:id="rId39"/>
    <p:sldId id="506" r:id="rId40"/>
    <p:sldId id="486" r:id="rId41"/>
    <p:sldId id="487" r:id="rId42"/>
    <p:sldId id="4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CE74"/>
    <a:srgbClr val="BFDFEF"/>
    <a:srgbClr val="FF6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66" d="100"/>
          <a:sy n="66" d="100"/>
        </p:scale>
        <p:origin x="1148" y="48"/>
      </p:cViewPr>
      <p:guideLst>
        <p:guide orient="horz" pos="2160"/>
        <p:guide pos="2880"/>
      </p:guideLst>
    </p:cSldViewPr>
  </p:slideViewPr>
  <p:notesTextViewPr>
    <p:cViewPr>
      <p:scale>
        <a:sx n="3" d="2"/>
        <a:sy n="3" d="2"/>
      </p:scale>
      <p:origin x="0" y="0"/>
    </p:cViewPr>
  </p:notesTextViewPr>
  <p:sorterViewPr>
    <p:cViewPr varScale="1">
      <p:scale>
        <a:sx n="1" d="1"/>
        <a:sy n="1" d="1"/>
      </p:scale>
      <p:origin x="0" y="-12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Desktop\working\results_regions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ba\Desktop\working\results_regions_graph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vradeloff\Dropbox\CC&amp;E2015\Extremes\andys%20models%20apr%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4699589203438"/>
          <c:y val="5.1400554097404488E-2"/>
          <c:w val="0.64189702379101532"/>
          <c:h val="0.59763107489951484"/>
        </c:manualLayout>
      </c:layout>
      <c:barChart>
        <c:barDir val="col"/>
        <c:grouping val="clustered"/>
        <c:varyColors val="0"/>
        <c:ser>
          <c:idx val="0"/>
          <c:order val="0"/>
          <c:tx>
            <c:strRef>
              <c:f>Sheet3!$F$10</c:f>
              <c:strCache>
                <c:ptCount val="1"/>
                <c:pt idx="0">
                  <c:v>Historic </c:v>
                </c:pt>
              </c:strCache>
            </c:strRef>
          </c:tx>
          <c:spPr>
            <a:solidFill>
              <a:schemeClr val="tx1">
                <a:lumMod val="65000"/>
              </a:schemeClr>
            </a:solidFill>
            <a:ln>
              <a:noFill/>
            </a:ln>
          </c:spPr>
          <c:invertIfNegative val="0"/>
          <c:cat>
            <c:strRef>
              <c:f>Sheet3!$G$9:$M$9</c:f>
              <c:strCache>
                <c:ptCount val="7"/>
                <c:pt idx="0">
                  <c:v>Midwest</c:v>
                </c:pt>
                <c:pt idx="1">
                  <c:v>Mountain Prairie</c:v>
                </c:pt>
                <c:pt idx="2">
                  <c:v>Northeast</c:v>
                </c:pt>
                <c:pt idx="3">
                  <c:v>Pacific</c:v>
                </c:pt>
                <c:pt idx="4">
                  <c:v>Pacific Southwest</c:v>
                </c:pt>
                <c:pt idx="5">
                  <c:v>Southeast</c:v>
                </c:pt>
                <c:pt idx="6">
                  <c:v>Southwest</c:v>
                </c:pt>
              </c:strCache>
            </c:strRef>
          </c:cat>
          <c:val>
            <c:numRef>
              <c:f>Sheet3!$G$10:$M$10</c:f>
              <c:numCache>
                <c:formatCode>0.0</c:formatCode>
                <c:ptCount val="7"/>
                <c:pt idx="0">
                  <c:v>19.511602532029155</c:v>
                </c:pt>
                <c:pt idx="1">
                  <c:v>22.080342046065134</c:v>
                </c:pt>
                <c:pt idx="2">
                  <c:v>20.928656180835425</c:v>
                </c:pt>
                <c:pt idx="3">
                  <c:v>21.063412456370525</c:v>
                </c:pt>
                <c:pt idx="4">
                  <c:v>19.670639495768445</c:v>
                </c:pt>
                <c:pt idx="5">
                  <c:v>19.90290419484689</c:v>
                </c:pt>
                <c:pt idx="6">
                  <c:v>21.630580703010768</c:v>
                </c:pt>
              </c:numCache>
            </c:numRef>
          </c:val>
        </c:ser>
        <c:ser>
          <c:idx val="1"/>
          <c:order val="1"/>
          <c:tx>
            <c:strRef>
              <c:f>Sheet3!$F$11</c:f>
              <c:strCache>
                <c:ptCount val="1"/>
                <c:pt idx="0">
                  <c:v>2050s RCP4.5</c:v>
                </c:pt>
              </c:strCache>
            </c:strRef>
          </c:tx>
          <c:spPr>
            <a:solidFill>
              <a:schemeClr val="accent2"/>
            </a:solidFill>
          </c:spPr>
          <c:invertIfNegative val="0"/>
          <c:cat>
            <c:strRef>
              <c:f>Sheet3!$G$9:$M$9</c:f>
              <c:strCache>
                <c:ptCount val="7"/>
                <c:pt idx="0">
                  <c:v>Midwest</c:v>
                </c:pt>
                <c:pt idx="1">
                  <c:v>Mountain Prairie</c:v>
                </c:pt>
                <c:pt idx="2">
                  <c:v>Northeast</c:v>
                </c:pt>
                <c:pt idx="3">
                  <c:v>Pacific</c:v>
                </c:pt>
                <c:pt idx="4">
                  <c:v>Pacific Southwest</c:v>
                </c:pt>
                <c:pt idx="5">
                  <c:v>Southeast</c:v>
                </c:pt>
                <c:pt idx="6">
                  <c:v>Southwest</c:v>
                </c:pt>
              </c:strCache>
            </c:strRef>
          </c:cat>
          <c:val>
            <c:numRef>
              <c:f>Sheet3!$G$11:$M$11</c:f>
              <c:numCache>
                <c:formatCode>0.0</c:formatCode>
                <c:ptCount val="7"/>
                <c:pt idx="0">
                  <c:v>2.3689572663798724</c:v>
                </c:pt>
                <c:pt idx="1">
                  <c:v>2.4092758464801589</c:v>
                </c:pt>
                <c:pt idx="2">
                  <c:v>1.868641466509823</c:v>
                </c:pt>
                <c:pt idx="3">
                  <c:v>1.8244037457615183</c:v>
                </c:pt>
                <c:pt idx="4">
                  <c:v>1.7950161632657795</c:v>
                </c:pt>
                <c:pt idx="5">
                  <c:v>1.7209327625892346</c:v>
                </c:pt>
                <c:pt idx="6">
                  <c:v>1.7070649840501835</c:v>
                </c:pt>
              </c:numCache>
            </c:numRef>
          </c:val>
        </c:ser>
        <c:ser>
          <c:idx val="2"/>
          <c:order val="2"/>
          <c:tx>
            <c:strRef>
              <c:f>Sheet3!$F$12</c:f>
              <c:strCache>
                <c:ptCount val="1"/>
                <c:pt idx="0">
                  <c:v>2050s RCP8.5</c:v>
                </c:pt>
              </c:strCache>
            </c:strRef>
          </c:tx>
          <c:spPr>
            <a:solidFill>
              <a:schemeClr val="accent3"/>
            </a:solidFill>
          </c:spPr>
          <c:invertIfNegative val="0"/>
          <c:cat>
            <c:strRef>
              <c:f>Sheet3!$G$9:$M$9</c:f>
              <c:strCache>
                <c:ptCount val="7"/>
                <c:pt idx="0">
                  <c:v>Midwest</c:v>
                </c:pt>
                <c:pt idx="1">
                  <c:v>Mountain Prairie</c:v>
                </c:pt>
                <c:pt idx="2">
                  <c:v>Northeast</c:v>
                </c:pt>
                <c:pt idx="3">
                  <c:v>Pacific</c:v>
                </c:pt>
                <c:pt idx="4">
                  <c:v>Pacific Southwest</c:v>
                </c:pt>
                <c:pt idx="5">
                  <c:v>Southeast</c:v>
                </c:pt>
                <c:pt idx="6">
                  <c:v>Southwest</c:v>
                </c:pt>
              </c:strCache>
            </c:strRef>
          </c:cat>
          <c:val>
            <c:numRef>
              <c:f>Sheet3!$G$12:$M$12</c:f>
              <c:numCache>
                <c:formatCode>0.0</c:formatCode>
                <c:ptCount val="7"/>
                <c:pt idx="0">
                  <c:v>1.7899474837190661</c:v>
                </c:pt>
                <c:pt idx="1">
                  <c:v>1.8811370729900876</c:v>
                </c:pt>
                <c:pt idx="2">
                  <c:v>1.3792816214510197</c:v>
                </c:pt>
                <c:pt idx="3">
                  <c:v>1.5282650436588936</c:v>
                </c:pt>
                <c:pt idx="4">
                  <c:v>1.4877259948769086</c:v>
                </c:pt>
                <c:pt idx="5">
                  <c:v>1.3231030279731133</c:v>
                </c:pt>
                <c:pt idx="6">
                  <c:v>1.3402882306184931</c:v>
                </c:pt>
              </c:numCache>
            </c:numRef>
          </c:val>
        </c:ser>
        <c:ser>
          <c:idx val="3"/>
          <c:order val="3"/>
          <c:tx>
            <c:strRef>
              <c:f>Sheet3!$F$13</c:f>
              <c:strCache>
                <c:ptCount val="1"/>
                <c:pt idx="0">
                  <c:v>2080s RCP4.5</c:v>
                </c:pt>
              </c:strCache>
            </c:strRef>
          </c:tx>
          <c:spPr>
            <a:solidFill>
              <a:schemeClr val="accent4"/>
            </a:solidFill>
          </c:spPr>
          <c:invertIfNegative val="0"/>
          <c:cat>
            <c:strRef>
              <c:f>Sheet3!$G$9:$M$9</c:f>
              <c:strCache>
                <c:ptCount val="7"/>
                <c:pt idx="0">
                  <c:v>Midwest</c:v>
                </c:pt>
                <c:pt idx="1">
                  <c:v>Mountain Prairie</c:v>
                </c:pt>
                <c:pt idx="2">
                  <c:v>Northeast</c:v>
                </c:pt>
                <c:pt idx="3">
                  <c:v>Pacific</c:v>
                </c:pt>
                <c:pt idx="4">
                  <c:v>Pacific Southwest</c:v>
                </c:pt>
                <c:pt idx="5">
                  <c:v>Southeast</c:v>
                </c:pt>
                <c:pt idx="6">
                  <c:v>Southwest</c:v>
                </c:pt>
              </c:strCache>
            </c:strRef>
          </c:cat>
          <c:val>
            <c:numRef>
              <c:f>Sheet3!$G$13:$M$13</c:f>
              <c:numCache>
                <c:formatCode>0.0</c:formatCode>
                <c:ptCount val="7"/>
                <c:pt idx="0">
                  <c:v>1.8576513286184799</c:v>
                </c:pt>
                <c:pt idx="1">
                  <c:v>1.9249450064475595</c:v>
                </c:pt>
                <c:pt idx="2">
                  <c:v>1.4626273754861012</c:v>
                </c:pt>
                <c:pt idx="3">
                  <c:v>1.5404841998587513</c:v>
                </c:pt>
                <c:pt idx="4">
                  <c:v>1.5543562258054731</c:v>
                </c:pt>
                <c:pt idx="5">
                  <c:v>1.4010089199638129</c:v>
                </c:pt>
                <c:pt idx="6">
                  <c:v>1.4121065612808088</c:v>
                </c:pt>
              </c:numCache>
            </c:numRef>
          </c:val>
        </c:ser>
        <c:ser>
          <c:idx val="4"/>
          <c:order val="4"/>
          <c:tx>
            <c:strRef>
              <c:f>Sheet3!$F$14</c:f>
              <c:strCache>
                <c:ptCount val="1"/>
                <c:pt idx="0">
                  <c:v>2080s RCP8.5</c:v>
                </c:pt>
              </c:strCache>
            </c:strRef>
          </c:tx>
          <c:spPr>
            <a:solidFill>
              <a:schemeClr val="accent5"/>
            </a:solidFill>
          </c:spPr>
          <c:invertIfNegative val="0"/>
          <c:cat>
            <c:strRef>
              <c:f>Sheet3!$G$9:$M$9</c:f>
              <c:strCache>
                <c:ptCount val="7"/>
                <c:pt idx="0">
                  <c:v>Midwest</c:v>
                </c:pt>
                <c:pt idx="1">
                  <c:v>Mountain Prairie</c:v>
                </c:pt>
                <c:pt idx="2">
                  <c:v>Northeast</c:v>
                </c:pt>
                <c:pt idx="3">
                  <c:v>Pacific</c:v>
                </c:pt>
                <c:pt idx="4">
                  <c:v>Pacific Southwest</c:v>
                </c:pt>
                <c:pt idx="5">
                  <c:v>Southeast</c:v>
                </c:pt>
                <c:pt idx="6">
                  <c:v>Southwest</c:v>
                </c:pt>
              </c:strCache>
            </c:strRef>
          </c:cat>
          <c:val>
            <c:numRef>
              <c:f>Sheet3!$G$14:$M$14</c:f>
              <c:numCache>
                <c:formatCode>0.0</c:formatCode>
                <c:ptCount val="7"/>
                <c:pt idx="0">
                  <c:v>1.195656844094432</c:v>
                </c:pt>
                <c:pt idx="1">
                  <c:v>1.2350116083192852</c:v>
                </c:pt>
                <c:pt idx="2">
                  <c:v>1.0634378857503639</c:v>
                </c:pt>
                <c:pt idx="3">
                  <c:v>1.0895004658522414</c:v>
                </c:pt>
                <c:pt idx="4">
                  <c:v>1.0924822937883094</c:v>
                </c:pt>
                <c:pt idx="5">
                  <c:v>1.0497615093362758</c:v>
                </c:pt>
                <c:pt idx="6">
                  <c:v>1.0547862676295299</c:v>
                </c:pt>
              </c:numCache>
            </c:numRef>
          </c:val>
        </c:ser>
        <c:dLbls>
          <c:showLegendKey val="0"/>
          <c:showVal val="0"/>
          <c:showCatName val="0"/>
          <c:showSerName val="0"/>
          <c:showPercent val="0"/>
          <c:showBubbleSize val="0"/>
        </c:dLbls>
        <c:gapWidth val="150"/>
        <c:axId val="-1675582048"/>
        <c:axId val="-1675589120"/>
      </c:barChart>
      <c:catAx>
        <c:axId val="-1675582048"/>
        <c:scaling>
          <c:orientation val="minMax"/>
        </c:scaling>
        <c:delete val="0"/>
        <c:axPos val="b"/>
        <c:numFmt formatCode="General" sourceLinked="0"/>
        <c:majorTickMark val="out"/>
        <c:minorTickMark val="none"/>
        <c:tickLblPos val="low"/>
        <c:crossAx val="-1675589120"/>
        <c:crosses val="autoZero"/>
        <c:auto val="1"/>
        <c:lblAlgn val="ctr"/>
        <c:lblOffset val="100"/>
        <c:noMultiLvlLbl val="0"/>
      </c:catAx>
      <c:valAx>
        <c:axId val="-1675589120"/>
        <c:scaling>
          <c:orientation val="minMax"/>
        </c:scaling>
        <c:delete val="0"/>
        <c:axPos val="l"/>
        <c:majorGridlines>
          <c:spPr>
            <a:ln>
              <a:noFill/>
            </a:ln>
          </c:spPr>
        </c:majorGridlines>
        <c:title>
          <c:tx>
            <c:rich>
              <a:bodyPr rot="-5400000" vert="horz"/>
              <a:lstStyle/>
              <a:p>
                <a:pPr>
                  <a:defRPr/>
                </a:pPr>
                <a:r>
                  <a:rPr lang="en-US"/>
                  <a:t>Interval (years)</a:t>
                </a:r>
              </a:p>
            </c:rich>
          </c:tx>
          <c:layout>
            <c:manualLayout>
              <c:xMode val="edge"/>
              <c:yMode val="edge"/>
              <c:x val="8.3411212942644444E-3"/>
              <c:y val="0.11995390773760413"/>
            </c:manualLayout>
          </c:layout>
          <c:overlay val="0"/>
        </c:title>
        <c:numFmt formatCode="0" sourceLinked="0"/>
        <c:majorTickMark val="out"/>
        <c:minorTickMark val="none"/>
        <c:tickLblPos val="nextTo"/>
        <c:crossAx val="-1675582048"/>
        <c:crosses val="autoZero"/>
        <c:crossBetween val="between"/>
      </c:valAx>
      <c:spPr>
        <a:ln>
          <a:noFill/>
        </a:ln>
      </c:spPr>
    </c:plotArea>
    <c:legend>
      <c:legendPos val="r"/>
      <c:layout>
        <c:manualLayout>
          <c:xMode val="edge"/>
          <c:yMode val="edge"/>
          <c:x val="0.75384189668633328"/>
          <c:y val="0.12239706671099639"/>
          <c:w val="0.22315907606665308"/>
          <c:h val="0.45019689608340679"/>
        </c:manualLayout>
      </c:layout>
      <c:overlay val="0"/>
    </c:legend>
    <c:plotVisOnly val="1"/>
    <c:dispBlanksAs val="gap"/>
    <c:showDLblsOverMax val="0"/>
  </c:chart>
  <c:spPr>
    <a:ln>
      <a:noFill/>
    </a:ln>
  </c:spPr>
  <c:txPr>
    <a:bodyPr/>
    <a:lstStyle/>
    <a:p>
      <a:pPr>
        <a:defRPr sz="2400" b="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4699589203438"/>
          <c:y val="5.1400554097404488E-2"/>
          <c:w val="0.64189702379101532"/>
          <c:h val="0.59763107489951484"/>
        </c:manualLayout>
      </c:layout>
      <c:barChart>
        <c:barDir val="col"/>
        <c:grouping val="clustered"/>
        <c:varyColors val="0"/>
        <c:ser>
          <c:idx val="0"/>
          <c:order val="0"/>
          <c:tx>
            <c:strRef>
              <c:f>Sheet3!$F$25</c:f>
              <c:strCache>
                <c:ptCount val="1"/>
                <c:pt idx="0">
                  <c:v>Historic </c:v>
                </c:pt>
              </c:strCache>
            </c:strRef>
          </c:tx>
          <c:spPr>
            <a:solidFill>
              <a:schemeClr val="tx1">
                <a:lumMod val="65000"/>
              </a:schemeClr>
            </a:solidFill>
            <a:ln>
              <a:noFill/>
            </a:ln>
          </c:spPr>
          <c:invertIfNegative val="0"/>
          <c:cat>
            <c:strRef>
              <c:f>Sheet3!$G$24:$M$24</c:f>
              <c:strCache>
                <c:ptCount val="7"/>
                <c:pt idx="0">
                  <c:v>Midwest</c:v>
                </c:pt>
                <c:pt idx="1">
                  <c:v>Mountain Prairie</c:v>
                </c:pt>
                <c:pt idx="2">
                  <c:v>Northeast</c:v>
                </c:pt>
                <c:pt idx="3">
                  <c:v>Pacific</c:v>
                </c:pt>
                <c:pt idx="4">
                  <c:v>Pacific Southwest</c:v>
                </c:pt>
                <c:pt idx="5">
                  <c:v>Southeast</c:v>
                </c:pt>
                <c:pt idx="6">
                  <c:v>Southwest</c:v>
                </c:pt>
              </c:strCache>
            </c:strRef>
          </c:cat>
          <c:val>
            <c:numRef>
              <c:f>Sheet3!$G$25:$M$25</c:f>
              <c:numCache>
                <c:formatCode>0.0</c:formatCode>
                <c:ptCount val="7"/>
                <c:pt idx="0">
                  <c:v>20.236987441101565</c:v>
                </c:pt>
                <c:pt idx="1">
                  <c:v>20.740528011879807</c:v>
                </c:pt>
                <c:pt idx="2">
                  <c:v>19.859318921152997</c:v>
                </c:pt>
                <c:pt idx="3">
                  <c:v>20.567280864436931</c:v>
                </c:pt>
                <c:pt idx="4">
                  <c:v>23.572835965951409</c:v>
                </c:pt>
                <c:pt idx="5">
                  <c:v>20.607513754453166</c:v>
                </c:pt>
                <c:pt idx="6">
                  <c:v>23.09864880791817</c:v>
                </c:pt>
              </c:numCache>
            </c:numRef>
          </c:val>
        </c:ser>
        <c:ser>
          <c:idx val="1"/>
          <c:order val="1"/>
          <c:tx>
            <c:strRef>
              <c:f>Sheet3!$F$26</c:f>
              <c:strCache>
                <c:ptCount val="1"/>
                <c:pt idx="0">
                  <c:v>2050s RCP4.5</c:v>
                </c:pt>
              </c:strCache>
            </c:strRef>
          </c:tx>
          <c:spPr>
            <a:solidFill>
              <a:schemeClr val="accent2"/>
            </a:solidFill>
          </c:spPr>
          <c:invertIfNegative val="0"/>
          <c:cat>
            <c:strRef>
              <c:f>Sheet3!$G$24:$M$24</c:f>
              <c:strCache>
                <c:ptCount val="7"/>
                <c:pt idx="0">
                  <c:v>Midwest</c:v>
                </c:pt>
                <c:pt idx="1">
                  <c:v>Mountain Prairie</c:v>
                </c:pt>
                <c:pt idx="2">
                  <c:v>Northeast</c:v>
                </c:pt>
                <c:pt idx="3">
                  <c:v>Pacific</c:v>
                </c:pt>
                <c:pt idx="4">
                  <c:v>Pacific Southwest</c:v>
                </c:pt>
                <c:pt idx="5">
                  <c:v>Southeast</c:v>
                </c:pt>
                <c:pt idx="6">
                  <c:v>Southwest</c:v>
                </c:pt>
              </c:strCache>
            </c:strRef>
          </c:cat>
          <c:val>
            <c:numRef>
              <c:f>Sheet3!$G$26:$M$26</c:f>
              <c:numCache>
                <c:formatCode>0.0</c:formatCode>
                <c:ptCount val="7"/>
                <c:pt idx="0">
                  <c:v>32.344214442704271</c:v>
                </c:pt>
                <c:pt idx="1">
                  <c:v>27.801760388071205</c:v>
                </c:pt>
                <c:pt idx="2">
                  <c:v>28.25348897349425</c:v>
                </c:pt>
                <c:pt idx="3">
                  <c:v>20.490617590141401</c:v>
                </c:pt>
                <c:pt idx="4">
                  <c:v>14.110322971182487</c:v>
                </c:pt>
                <c:pt idx="5">
                  <c:v>16.690864692270427</c:v>
                </c:pt>
                <c:pt idx="6">
                  <c:v>13.549951002055225</c:v>
                </c:pt>
              </c:numCache>
            </c:numRef>
          </c:val>
        </c:ser>
        <c:ser>
          <c:idx val="2"/>
          <c:order val="2"/>
          <c:tx>
            <c:strRef>
              <c:f>Sheet3!$F$27</c:f>
              <c:strCache>
                <c:ptCount val="1"/>
                <c:pt idx="0">
                  <c:v>2050s RCP8.5</c:v>
                </c:pt>
              </c:strCache>
            </c:strRef>
          </c:tx>
          <c:spPr>
            <a:solidFill>
              <a:schemeClr val="accent3"/>
            </a:solidFill>
          </c:spPr>
          <c:invertIfNegative val="0"/>
          <c:cat>
            <c:strRef>
              <c:f>Sheet3!$G$24:$M$24</c:f>
              <c:strCache>
                <c:ptCount val="7"/>
                <c:pt idx="0">
                  <c:v>Midwest</c:v>
                </c:pt>
                <c:pt idx="1">
                  <c:v>Mountain Prairie</c:v>
                </c:pt>
                <c:pt idx="2">
                  <c:v>Northeast</c:v>
                </c:pt>
                <c:pt idx="3">
                  <c:v>Pacific</c:v>
                </c:pt>
                <c:pt idx="4">
                  <c:v>Pacific Southwest</c:v>
                </c:pt>
                <c:pt idx="5">
                  <c:v>Southeast</c:v>
                </c:pt>
                <c:pt idx="6">
                  <c:v>Southwest</c:v>
                </c:pt>
              </c:strCache>
            </c:strRef>
          </c:cat>
          <c:val>
            <c:numRef>
              <c:f>Sheet3!$G$27:$M$27</c:f>
              <c:numCache>
                <c:formatCode>0.0</c:formatCode>
                <c:ptCount val="7"/>
                <c:pt idx="0">
                  <c:v>37.862254320268363</c:v>
                </c:pt>
                <c:pt idx="1">
                  <c:v>35.387666808048628</c:v>
                </c:pt>
                <c:pt idx="2">
                  <c:v>28.852778561611622</c:v>
                </c:pt>
                <c:pt idx="3">
                  <c:v>23.574569281393231</c:v>
                </c:pt>
                <c:pt idx="4">
                  <c:v>13.758679638480858</c:v>
                </c:pt>
                <c:pt idx="5">
                  <c:v>14.168661526568401</c:v>
                </c:pt>
                <c:pt idx="6">
                  <c:v>10.508362811426865</c:v>
                </c:pt>
              </c:numCache>
            </c:numRef>
          </c:val>
        </c:ser>
        <c:ser>
          <c:idx val="3"/>
          <c:order val="3"/>
          <c:tx>
            <c:strRef>
              <c:f>Sheet3!$F$28</c:f>
              <c:strCache>
                <c:ptCount val="1"/>
                <c:pt idx="0">
                  <c:v>2080s RCP4.5</c:v>
                </c:pt>
              </c:strCache>
            </c:strRef>
          </c:tx>
          <c:spPr>
            <a:solidFill>
              <a:schemeClr val="accent4"/>
            </a:solidFill>
          </c:spPr>
          <c:invertIfNegative val="0"/>
          <c:cat>
            <c:strRef>
              <c:f>Sheet3!$G$24:$M$24</c:f>
              <c:strCache>
                <c:ptCount val="7"/>
                <c:pt idx="0">
                  <c:v>Midwest</c:v>
                </c:pt>
                <c:pt idx="1">
                  <c:v>Mountain Prairie</c:v>
                </c:pt>
                <c:pt idx="2">
                  <c:v>Northeast</c:v>
                </c:pt>
                <c:pt idx="3">
                  <c:v>Pacific</c:v>
                </c:pt>
                <c:pt idx="4">
                  <c:v>Pacific Southwest</c:v>
                </c:pt>
                <c:pt idx="5">
                  <c:v>Southeast</c:v>
                </c:pt>
                <c:pt idx="6">
                  <c:v>Southwest</c:v>
                </c:pt>
              </c:strCache>
            </c:strRef>
          </c:cat>
          <c:val>
            <c:numRef>
              <c:f>Sheet3!$G$28:$M$28</c:f>
              <c:numCache>
                <c:formatCode>0.0</c:formatCode>
                <c:ptCount val="7"/>
                <c:pt idx="0">
                  <c:v>32.439859673629606</c:v>
                </c:pt>
                <c:pt idx="1">
                  <c:v>27.764153971991497</c:v>
                </c:pt>
                <c:pt idx="2">
                  <c:v>27.023237759029669</c:v>
                </c:pt>
                <c:pt idx="3">
                  <c:v>21.11819430991374</c:v>
                </c:pt>
                <c:pt idx="4">
                  <c:v>14.564108204804798</c:v>
                </c:pt>
                <c:pt idx="5">
                  <c:v>17.939488477864174</c:v>
                </c:pt>
                <c:pt idx="6">
                  <c:v>14.148211417620407</c:v>
                </c:pt>
              </c:numCache>
            </c:numRef>
          </c:val>
        </c:ser>
        <c:ser>
          <c:idx val="4"/>
          <c:order val="4"/>
          <c:tx>
            <c:strRef>
              <c:f>Sheet3!$F$29</c:f>
              <c:strCache>
                <c:ptCount val="1"/>
                <c:pt idx="0">
                  <c:v>2080s RCP8.5</c:v>
                </c:pt>
              </c:strCache>
            </c:strRef>
          </c:tx>
          <c:spPr>
            <a:solidFill>
              <a:schemeClr val="accent5"/>
            </a:solidFill>
          </c:spPr>
          <c:invertIfNegative val="0"/>
          <c:cat>
            <c:strRef>
              <c:f>Sheet3!$G$24:$M$24</c:f>
              <c:strCache>
                <c:ptCount val="7"/>
                <c:pt idx="0">
                  <c:v>Midwest</c:v>
                </c:pt>
                <c:pt idx="1">
                  <c:v>Mountain Prairie</c:v>
                </c:pt>
                <c:pt idx="2">
                  <c:v>Northeast</c:v>
                </c:pt>
                <c:pt idx="3">
                  <c:v>Pacific</c:v>
                </c:pt>
                <c:pt idx="4">
                  <c:v>Pacific Southwest</c:v>
                </c:pt>
                <c:pt idx="5">
                  <c:v>Southeast</c:v>
                </c:pt>
                <c:pt idx="6">
                  <c:v>Southwest</c:v>
                </c:pt>
              </c:strCache>
            </c:strRef>
          </c:cat>
          <c:val>
            <c:numRef>
              <c:f>Sheet3!$G$29:$M$29</c:f>
              <c:numCache>
                <c:formatCode>0.0</c:formatCode>
                <c:ptCount val="7"/>
                <c:pt idx="0">
                  <c:v>37.328708901395743</c:v>
                </c:pt>
                <c:pt idx="1">
                  <c:v>39.225648122419152</c:v>
                </c:pt>
                <c:pt idx="2">
                  <c:v>29.60838246515419</c:v>
                </c:pt>
                <c:pt idx="3">
                  <c:v>23.60437715073812</c:v>
                </c:pt>
                <c:pt idx="4">
                  <c:v>10.931331768313651</c:v>
                </c:pt>
                <c:pt idx="5">
                  <c:v>10.711743804860205</c:v>
                </c:pt>
                <c:pt idx="6">
                  <c:v>8.250228878453246</c:v>
                </c:pt>
              </c:numCache>
            </c:numRef>
          </c:val>
        </c:ser>
        <c:dLbls>
          <c:showLegendKey val="0"/>
          <c:showVal val="0"/>
          <c:showCatName val="0"/>
          <c:showSerName val="0"/>
          <c:showPercent val="0"/>
          <c:showBubbleSize val="0"/>
        </c:dLbls>
        <c:gapWidth val="150"/>
        <c:axId val="-1675587488"/>
        <c:axId val="-1675586400"/>
      </c:barChart>
      <c:catAx>
        <c:axId val="-1675587488"/>
        <c:scaling>
          <c:orientation val="minMax"/>
        </c:scaling>
        <c:delete val="0"/>
        <c:axPos val="b"/>
        <c:numFmt formatCode="General" sourceLinked="0"/>
        <c:majorTickMark val="out"/>
        <c:minorTickMark val="none"/>
        <c:tickLblPos val="low"/>
        <c:crossAx val="-1675586400"/>
        <c:crosses val="autoZero"/>
        <c:auto val="1"/>
        <c:lblAlgn val="ctr"/>
        <c:lblOffset val="100"/>
        <c:noMultiLvlLbl val="0"/>
      </c:catAx>
      <c:valAx>
        <c:axId val="-1675586400"/>
        <c:scaling>
          <c:orientation val="minMax"/>
        </c:scaling>
        <c:delete val="0"/>
        <c:axPos val="l"/>
        <c:majorGridlines>
          <c:spPr>
            <a:ln>
              <a:noFill/>
            </a:ln>
          </c:spPr>
        </c:majorGridlines>
        <c:title>
          <c:tx>
            <c:rich>
              <a:bodyPr rot="-5400000" vert="horz"/>
              <a:lstStyle/>
              <a:p>
                <a:pPr>
                  <a:defRPr/>
                </a:pPr>
                <a:r>
                  <a:rPr lang="en-US" dirty="0" smtClean="0"/>
                  <a:t>Interval </a:t>
                </a:r>
                <a:r>
                  <a:rPr lang="en-US" dirty="0"/>
                  <a:t>(years)</a:t>
                </a:r>
              </a:p>
            </c:rich>
          </c:tx>
          <c:layout>
            <c:manualLayout>
              <c:xMode val="edge"/>
              <c:yMode val="edge"/>
              <c:x val="8.3411212942644444E-3"/>
              <c:y val="0.11995390773760413"/>
            </c:manualLayout>
          </c:layout>
          <c:overlay val="0"/>
        </c:title>
        <c:numFmt formatCode="0" sourceLinked="0"/>
        <c:majorTickMark val="out"/>
        <c:minorTickMark val="none"/>
        <c:tickLblPos val="nextTo"/>
        <c:crossAx val="-1675587488"/>
        <c:crosses val="autoZero"/>
        <c:crossBetween val="between"/>
        <c:majorUnit val="5"/>
      </c:valAx>
      <c:spPr>
        <a:ln>
          <a:noFill/>
        </a:ln>
      </c:spPr>
    </c:plotArea>
    <c:legend>
      <c:legendPos val="r"/>
      <c:layout>
        <c:manualLayout>
          <c:xMode val="edge"/>
          <c:yMode val="edge"/>
          <c:x val="0.75384189668633328"/>
          <c:y val="0.12239706671099639"/>
          <c:w val="0.22315907606665308"/>
          <c:h val="0.45019689608340679"/>
        </c:manualLayout>
      </c:layout>
      <c:overlay val="0"/>
    </c:legend>
    <c:plotVisOnly val="1"/>
    <c:dispBlanksAs val="gap"/>
    <c:showDLblsOverMax val="0"/>
  </c:chart>
  <c:spPr>
    <a:ln>
      <a:noFill/>
    </a:ln>
  </c:spPr>
  <c:txPr>
    <a:bodyPr/>
    <a:lstStyle/>
    <a:p>
      <a:pPr>
        <a:defRPr sz="2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4000"/>
              <a:t>Continental populations versus drought</a:t>
            </a: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75711978327373"/>
          <c:y val="0.26433201459536593"/>
          <c:w val="0.86264725089510597"/>
          <c:h val="0.55990988336732694"/>
        </c:manualLayout>
      </c:layout>
      <c:barChart>
        <c:barDir val="col"/>
        <c:grouping val="clustered"/>
        <c:varyColors val="0"/>
        <c:ser>
          <c:idx val="0"/>
          <c:order val="0"/>
          <c:spPr>
            <a:solidFill>
              <a:schemeClr val="accent3">
                <a:lumMod val="75000"/>
              </a:schemeClr>
            </a:solidFill>
            <a:ln>
              <a:noFill/>
            </a:ln>
            <a:effectLst/>
          </c:spPr>
          <c:invertIfNegative val="0"/>
          <c:cat>
            <c:strRef>
              <c:f>Sheet1!$Y$21:$AA$21</c:f>
              <c:strCache>
                <c:ptCount val="3"/>
                <c:pt idx="0">
                  <c:v>Woodland and forest birds</c:v>
                </c:pt>
                <c:pt idx="1">
                  <c:v>Shrub- and grassland birds</c:v>
                </c:pt>
                <c:pt idx="2">
                  <c:v>Urban birds</c:v>
                </c:pt>
              </c:strCache>
            </c:strRef>
          </c:cat>
          <c:val>
            <c:numRef>
              <c:f>Sheet1!$Y$22:$AA$22</c:f>
              <c:numCache>
                <c:formatCode>0%</c:formatCode>
                <c:ptCount val="3"/>
                <c:pt idx="0">
                  <c:v>0.59259259259259256</c:v>
                </c:pt>
                <c:pt idx="1">
                  <c:v>0.5</c:v>
                </c:pt>
                <c:pt idx="2">
                  <c:v>0</c:v>
                </c:pt>
              </c:numCache>
            </c:numRef>
          </c:val>
        </c:ser>
        <c:dLbls>
          <c:showLegendKey val="0"/>
          <c:showVal val="0"/>
          <c:showCatName val="0"/>
          <c:showSerName val="0"/>
          <c:showPercent val="0"/>
          <c:showBubbleSize val="0"/>
        </c:dLbls>
        <c:gapWidth val="123"/>
        <c:overlap val="-27"/>
        <c:axId val="-1640725536"/>
        <c:axId val="-1640723904"/>
      </c:barChart>
      <c:catAx>
        <c:axId val="-16407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0723904"/>
        <c:crosses val="autoZero"/>
        <c:auto val="1"/>
        <c:lblAlgn val="ctr"/>
        <c:lblOffset val="100"/>
        <c:noMultiLvlLbl val="0"/>
      </c:catAx>
      <c:valAx>
        <c:axId val="-164072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072553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E9746-88F1-4934-9F1A-681243DC1A92}" type="datetimeFigureOut">
              <a:rPr lang="en-US" smtClean="0"/>
              <a:t>4/23/2015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8A2DA-91BC-4902-AFE9-93B2E9DD8399}" type="slidenum">
              <a:rPr lang="en-US" smtClean="0"/>
              <a:t>‹#›</a:t>
            </a:fld>
            <a:endParaRPr lang="en-US"/>
          </a:p>
        </p:txBody>
      </p:sp>
    </p:spTree>
    <p:extLst>
      <p:ext uri="{BB962C8B-B14F-4D97-AF65-F5344CB8AC3E}">
        <p14:creationId xmlns:p14="http://schemas.microsoft.com/office/powerpoint/2010/main" val="375196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DBB5C-F3BF-4744-A971-07A8220620A7}" type="slidenum">
              <a:rPr lang="en-US" smtClean="0"/>
              <a:t>6</a:t>
            </a:fld>
            <a:endParaRPr lang="en-US"/>
          </a:p>
        </p:txBody>
      </p:sp>
    </p:spTree>
    <p:extLst>
      <p:ext uri="{BB962C8B-B14F-4D97-AF65-F5344CB8AC3E}">
        <p14:creationId xmlns:p14="http://schemas.microsoft.com/office/powerpoint/2010/main" val="117432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Talk about format</a:t>
            </a:r>
            <a:endParaRPr lang="en-US" dirty="0"/>
          </a:p>
        </p:txBody>
      </p:sp>
      <p:sp>
        <p:nvSpPr>
          <p:cNvPr id="4" name="Slide Number Placeholder 3"/>
          <p:cNvSpPr>
            <a:spLocks noGrp="1"/>
          </p:cNvSpPr>
          <p:nvPr>
            <p:ph type="sldNum" sz="quarter" idx="10"/>
          </p:nvPr>
        </p:nvSpPr>
        <p:spPr/>
        <p:txBody>
          <a:bodyPr/>
          <a:lstStyle/>
          <a:p>
            <a:fld id="{B52DBB5C-F3BF-4744-A971-07A8220620A7}" type="slidenum">
              <a:rPr lang="en-US" smtClean="0"/>
              <a:t>7</a:t>
            </a:fld>
            <a:endParaRPr lang="en-US"/>
          </a:p>
        </p:txBody>
      </p:sp>
    </p:spTree>
    <p:extLst>
      <p:ext uri="{BB962C8B-B14F-4D97-AF65-F5344CB8AC3E}">
        <p14:creationId xmlns:p14="http://schemas.microsoft.com/office/powerpoint/2010/main" val="102181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DBB5C-F3BF-4744-A971-07A8220620A7}" type="slidenum">
              <a:rPr lang="en-US" smtClean="0"/>
              <a:t>8</a:t>
            </a:fld>
            <a:endParaRPr lang="en-US"/>
          </a:p>
        </p:txBody>
      </p:sp>
    </p:spTree>
    <p:extLst>
      <p:ext uri="{BB962C8B-B14F-4D97-AF65-F5344CB8AC3E}">
        <p14:creationId xmlns:p14="http://schemas.microsoft.com/office/powerpoint/2010/main" val="242140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the weather variables we’re using, at least ones derived from weather data. </a:t>
            </a:r>
            <a:endParaRPr lang="en-US" dirty="0" smtClean="0"/>
          </a:p>
          <a:p>
            <a:endParaRPr lang="en-US" dirty="0" smtClean="0"/>
          </a:p>
          <a:p>
            <a:r>
              <a:rPr lang="en-US" b="1" dirty="0" smtClean="0"/>
              <a:t>BIOCLIM</a:t>
            </a:r>
            <a:r>
              <a:rPr lang="en-US" dirty="0" smtClean="0"/>
              <a:t> – Typically these are “climate” variables calculated over 30 year periods</a:t>
            </a:r>
            <a:r>
              <a:rPr lang="en-US" baseline="0" dirty="0" smtClean="0"/>
              <a:t> or so, which we wouldn’t consider measures of extreme. But Brooke uses them at an annual scale which can measure shorter term changes. </a:t>
            </a:r>
          </a:p>
          <a:p>
            <a:endParaRPr lang="en-US" baseline="0" dirty="0" smtClean="0"/>
          </a:p>
          <a:p>
            <a:r>
              <a:rPr lang="en-US" b="1" baseline="0" dirty="0" smtClean="0"/>
              <a:t>Monthly Summaries </a:t>
            </a:r>
            <a:r>
              <a:rPr lang="en-US" baseline="0" dirty="0" smtClean="0"/>
              <a:t>– means, </a:t>
            </a:r>
            <a:r>
              <a:rPr lang="en-US" baseline="0" dirty="0" err="1" smtClean="0"/>
              <a:t>std</a:t>
            </a:r>
            <a:r>
              <a:rPr lang="en-US" baseline="0" dirty="0" smtClean="0"/>
              <a:t> dev, # dry days, total precipitation, etc. </a:t>
            </a:r>
          </a:p>
          <a:p>
            <a:endParaRPr lang="en-US" baseline="0" dirty="0" smtClean="0"/>
          </a:p>
          <a:p>
            <a:r>
              <a:rPr lang="en-US" b="1" baseline="0" dirty="0" smtClean="0"/>
              <a:t>CLIMDEX ETCCDI Indices </a:t>
            </a:r>
            <a:r>
              <a:rPr lang="en-US" baseline="0" dirty="0" smtClean="0"/>
              <a:t>– Widely used measure of extreme weather, determined by an expert panel. Includes annual measures like the number of frost days/tropical nights, growing season length, measures of precipitation intensity, etc.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ETCCDI - Expert Team on Climate Change Detection and Indices</a:t>
            </a:r>
          </a:p>
          <a:p>
            <a:r>
              <a:rPr lang="en-US" dirty="0" smtClean="0"/>
              <a:t/>
            </a:r>
            <a:br>
              <a:rPr lang="en-US" dirty="0" smtClean="0"/>
            </a:br>
            <a:r>
              <a:rPr lang="en-US" dirty="0" smtClean="0"/>
              <a:t>“</a:t>
            </a:r>
            <a:r>
              <a:rPr lang="en-US" dirty="0" err="1" smtClean="0"/>
              <a:t>ClimdEX</a:t>
            </a:r>
            <a:r>
              <a:rPr lang="en-US" dirty="0" smtClean="0"/>
              <a:t> is a project that produces a suite of </a:t>
            </a:r>
            <a:r>
              <a:rPr lang="en-US" i="1" dirty="0" smtClean="0"/>
              <a:t>in situ</a:t>
            </a:r>
            <a:r>
              <a:rPr lang="en-US" dirty="0" smtClean="0"/>
              <a:t> and gridded land-based global datasets of indices representing the more extreme aspects of climate. Indices are derived from daily temperature and precipitation data using the definitions </a:t>
            </a:r>
            <a:r>
              <a:rPr lang="en-US" b="0" dirty="0" smtClean="0"/>
              <a:t>recommended by the </a:t>
            </a:r>
            <a:r>
              <a:rPr lang="en-US" b="0" dirty="0" err="1" smtClean="0"/>
              <a:t>CCl</a:t>
            </a:r>
            <a:r>
              <a:rPr lang="en-US" b="0" dirty="0" smtClean="0"/>
              <a:t>/CLIVAR/JCOMM Expert Team on Climate Change Detection and Indices”</a:t>
            </a:r>
            <a:br>
              <a:rPr lang="en-US" b="0" dirty="0" smtClean="0"/>
            </a:br>
            <a:r>
              <a:rPr lang="en-US" b="0" dirty="0" smtClean="0"/>
              <a:t/>
            </a:r>
            <a:br>
              <a:rPr lang="en-US" b="0" dirty="0" smtClean="0"/>
            </a:br>
            <a:r>
              <a:rPr lang="en-US" b="1" dirty="0" smtClean="0"/>
              <a:t>Standardized Precipitation Index </a:t>
            </a:r>
            <a:r>
              <a:rPr lang="en-US" b="0" dirty="0" smtClean="0"/>
              <a:t>– Widely used measure, a</a:t>
            </a:r>
            <a:r>
              <a:rPr lang="en-US" b="0" baseline="0" dirty="0" smtClean="0"/>
              <a:t> standardized precipitation anomaly allows comparisons among locations. Customizable to time period during year of interest.</a:t>
            </a:r>
            <a:br>
              <a:rPr lang="en-US" b="0" baseline="0" dirty="0" smtClean="0"/>
            </a:br>
            <a:r>
              <a:rPr lang="en-US" b="0" baseline="0" dirty="0" smtClean="0"/>
              <a:t/>
            </a:r>
            <a:br>
              <a:rPr lang="en-US" b="0" baseline="0" dirty="0" smtClean="0"/>
            </a:br>
            <a:r>
              <a:rPr lang="en-US" b="1" baseline="0" dirty="0" smtClean="0"/>
              <a:t>Standardized Precipitation Evapotranspiration Index</a:t>
            </a:r>
            <a:r>
              <a:rPr lang="en-US" b="0" baseline="0" dirty="0" smtClean="0"/>
              <a:t> – Same deal, except uses precipitation deficit, which incorporates the effect of temperature on water availability. </a:t>
            </a:r>
            <a:br>
              <a:rPr lang="en-US" b="0" baseline="0" dirty="0" smtClean="0"/>
            </a:br>
            <a:r>
              <a:rPr lang="en-US" b="0" baseline="0" dirty="0" smtClean="0"/>
              <a:t/>
            </a:r>
            <a:br>
              <a:rPr lang="en-US" b="0" baseline="0" dirty="0" smtClean="0"/>
            </a:br>
            <a:r>
              <a:rPr lang="en-US" b="1" baseline="0" dirty="0" smtClean="0"/>
              <a:t>Standardized Temperature Index</a:t>
            </a:r>
            <a:r>
              <a:rPr lang="en-US" b="0" baseline="0" dirty="0" smtClean="0"/>
              <a:t> – Analogous measure to the previous, but for . Standardized temperature </a:t>
            </a:r>
            <a:r>
              <a:rPr lang="en-US" b="0" baseline="0" dirty="0" err="1" smtClean="0"/>
              <a:t>anamolies</a:t>
            </a:r>
            <a:r>
              <a:rPr lang="en-US" b="0" baseline="0" dirty="0" smtClean="0"/>
              <a:t> are widely used, we just call it this for consistency. </a:t>
            </a:r>
            <a:br>
              <a:rPr lang="en-US" b="0" baseline="0" dirty="0" smtClean="0"/>
            </a:br>
            <a:r>
              <a:rPr lang="en-US" b="0" baseline="0" dirty="0" smtClean="0"/>
              <a:t/>
            </a:r>
            <a:br>
              <a:rPr lang="en-US" b="0" baseline="0" dirty="0" smtClean="0"/>
            </a:br>
            <a:r>
              <a:rPr lang="en-US" b="1" baseline="0" dirty="0" smtClean="0"/>
              <a:t>Spring Phenology and False Springs</a:t>
            </a:r>
            <a:r>
              <a:rPr lang="en-US" b="0" baseline="0" dirty="0" smtClean="0"/>
              <a:t> – You’ll talk about later in more depth</a:t>
            </a:r>
            <a:br>
              <a:rPr lang="en-US" b="0" baseline="0" dirty="0" smtClean="0"/>
            </a:br>
            <a:endParaRPr lang="en-US" b="0" baseline="0" dirty="0" smtClean="0"/>
          </a:p>
        </p:txBody>
      </p:sp>
      <p:sp>
        <p:nvSpPr>
          <p:cNvPr id="4" name="Slide Number Placeholder 3"/>
          <p:cNvSpPr>
            <a:spLocks noGrp="1"/>
          </p:cNvSpPr>
          <p:nvPr>
            <p:ph type="sldNum" sz="quarter" idx="10"/>
          </p:nvPr>
        </p:nvSpPr>
        <p:spPr/>
        <p:txBody>
          <a:bodyPr/>
          <a:lstStyle/>
          <a:p>
            <a:fld id="{B52DBB5C-F3BF-4744-A971-07A8220620A7}" type="slidenum">
              <a:rPr lang="en-US" smtClean="0"/>
              <a:t>9</a:t>
            </a:fld>
            <a:endParaRPr lang="en-US"/>
          </a:p>
        </p:txBody>
      </p:sp>
    </p:spTree>
    <p:extLst>
      <p:ext uri="{BB962C8B-B14F-4D97-AF65-F5344CB8AC3E}">
        <p14:creationId xmlns:p14="http://schemas.microsoft.com/office/powerpoint/2010/main" val="3445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8A2DA-91BC-4902-AFE9-93B2E9DD8399}" type="slidenum">
              <a:rPr lang="en-US" smtClean="0"/>
              <a:t>12</a:t>
            </a:fld>
            <a:endParaRPr lang="en-US"/>
          </a:p>
        </p:txBody>
      </p:sp>
    </p:spTree>
    <p:extLst>
      <p:ext uri="{BB962C8B-B14F-4D97-AF65-F5344CB8AC3E}">
        <p14:creationId xmlns:p14="http://schemas.microsoft.com/office/powerpoint/2010/main" val="38687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the figures show the</a:t>
            </a:r>
            <a:r>
              <a:rPr lang="en-US" baseline="0" dirty="0" smtClean="0"/>
              <a:t> changes in the frequency of false springs and droughts by the 2050s under the RCP 4.5 scenario. I used three classes to describe changes: more frequent, less frequent, and no change. Changes in extreme warms are not shown because is all “more frequent”.</a:t>
            </a:r>
          </a:p>
          <a:p>
            <a:endParaRPr lang="en-US" baseline="0" dirty="0" smtClean="0"/>
          </a:p>
          <a:p>
            <a:r>
              <a:rPr lang="en-US" baseline="0" dirty="0" smtClean="0"/>
              <a:t>Description of the classes. “More frequent” means changes in frequency &gt;20%, less frequency means changes &lt;-20%, and no change is between -20% and 20%. By definition, the frequency of droughts and extreme warms in the baseline period is 5% or 1 every 20 years. Thus, a change &gt;20% mean that the change needs to be &gt;4 years (positive or negative) in order to be in the more frequent or less frequent category.  For example, if the frequency changes from 1 every 20 years in the baseline to 1 every 15 years in the future, the I classified as more frequent. If it goes from 1 every 20 years to 1 every 27 years, it is less frequent. But it goes from 1 every 20 years to 1 every 17 years, then it is with the “no change” class (because the changes is smaller than 20%).</a:t>
            </a:r>
          </a:p>
          <a:p>
            <a:endParaRPr lang="en-US" baseline="0" dirty="0" smtClean="0"/>
          </a:p>
          <a:p>
            <a:r>
              <a:rPr lang="en-US" baseline="0" dirty="0" smtClean="0"/>
              <a:t>For the false springs, however, there is one modification. I used the 20% threshold to separate the classes of change, same as above. However, the frequency of false springs in the baseline varies by region, i.e. it is not once every 20 years everywhere, as with the other two variables. What I did here, is I only considered for the analysis of change those refuges that experience at least one false springs every 30 years in the data (30 years is the time period of the projections e.g. 2041-2070). I did this because there are some refuges with extremely low frequency of false springs, such as once every 100 years, and analyzing changes in these won’t change the fact that they will still be extremely infrequent. Thus, for false springs, the class “no change” includes refuges with extremely infrequent false springs.  I will be happy to discuss these more with you! I am open for questions and modifications.  </a:t>
            </a:r>
            <a:endParaRPr lang="en-US" dirty="0"/>
          </a:p>
        </p:txBody>
      </p:sp>
      <p:sp>
        <p:nvSpPr>
          <p:cNvPr id="4" name="Slide Number Placeholder 3"/>
          <p:cNvSpPr>
            <a:spLocks noGrp="1"/>
          </p:cNvSpPr>
          <p:nvPr>
            <p:ph type="sldNum" sz="quarter" idx="10"/>
          </p:nvPr>
        </p:nvSpPr>
        <p:spPr/>
        <p:txBody>
          <a:bodyPr/>
          <a:lstStyle/>
          <a:p>
            <a:fld id="{8D551D34-9666-4C4E-A0CE-24F4FA3F0387}" type="slidenum">
              <a:rPr lang="en-US" smtClean="0"/>
              <a:t>16</a:t>
            </a:fld>
            <a:endParaRPr lang="en-US"/>
          </a:p>
        </p:txBody>
      </p:sp>
    </p:spTree>
    <p:extLst>
      <p:ext uri="{BB962C8B-B14F-4D97-AF65-F5344CB8AC3E}">
        <p14:creationId xmlns:p14="http://schemas.microsoft.com/office/powerpoint/2010/main" val="193260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the combinations projected</a:t>
            </a:r>
            <a:r>
              <a:rPr lang="en-US" baseline="0" dirty="0" smtClean="0"/>
              <a:t> by 2050 under </a:t>
            </a:r>
            <a:r>
              <a:rPr lang="en-US" baseline="0" dirty="0" err="1" smtClean="0"/>
              <a:t>rcp</a:t>
            </a:r>
            <a:r>
              <a:rPr lang="en-US" baseline="0" dirty="0" smtClean="0"/>
              <a:t> 4.5.  I will probably modify the legend for a final version, using symbols (+ - =) so to have less text, but I want to make sure the approach is </a:t>
            </a:r>
            <a:r>
              <a:rPr lang="en-US" baseline="0" smtClean="0"/>
              <a:t>ok first.</a:t>
            </a:r>
            <a:endParaRPr lang="en-US" dirty="0"/>
          </a:p>
        </p:txBody>
      </p:sp>
      <p:sp>
        <p:nvSpPr>
          <p:cNvPr id="4" name="Slide Number Placeholder 3"/>
          <p:cNvSpPr>
            <a:spLocks noGrp="1"/>
          </p:cNvSpPr>
          <p:nvPr>
            <p:ph type="sldNum" sz="quarter" idx="10"/>
          </p:nvPr>
        </p:nvSpPr>
        <p:spPr/>
        <p:txBody>
          <a:bodyPr/>
          <a:lstStyle/>
          <a:p>
            <a:fld id="{8D551D34-9666-4C4E-A0CE-24F4FA3F0387}" type="slidenum">
              <a:rPr lang="en-US" smtClean="0"/>
              <a:t>17</a:t>
            </a:fld>
            <a:endParaRPr lang="en-US"/>
          </a:p>
        </p:txBody>
      </p:sp>
    </p:spTree>
    <p:extLst>
      <p:ext uri="{BB962C8B-B14F-4D97-AF65-F5344CB8AC3E}">
        <p14:creationId xmlns:p14="http://schemas.microsoft.com/office/powerpoint/2010/main" val="754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Times New Roman" panose="02020603050405020304" pitchFamily="18" charset="0"/>
                <a:cs typeface="Times New Roman" panose="02020603050405020304" pitchFamily="18" charset="0"/>
              </a:rPr>
              <a:t>Black-capped Chickadees</a:t>
            </a:r>
            <a:r>
              <a:rPr lang="en-US" sz="1100" b="1" baseline="0" dirty="0" smtClean="0">
                <a:latin typeface="Times New Roman" panose="02020603050405020304" pitchFamily="18" charset="0"/>
                <a:cs typeface="Times New Roman" panose="02020603050405020304" pitchFamily="18" charset="0"/>
              </a:rPr>
              <a:t> are a species that requires forest, or at least lots of trees (e.g. in mature suburbs).</a:t>
            </a:r>
            <a:endParaRPr lang="en-US" sz="1100" b="1" dirty="0" smtClean="0">
              <a:latin typeface="Times New Roman" panose="02020603050405020304" pitchFamily="18" charset="0"/>
              <a:cs typeface="Times New Roman" panose="02020603050405020304" pitchFamily="18" charset="0"/>
            </a:endParaRPr>
          </a:p>
          <a:p>
            <a:r>
              <a:rPr lang="en-US" sz="1100" b="1" dirty="0" smtClean="0">
                <a:latin typeface="Times New Roman" panose="02020603050405020304" pitchFamily="18" charset="0"/>
                <a:cs typeface="Times New Roman" panose="02020603050405020304" pitchFamily="18" charset="0"/>
              </a:rPr>
              <a:t>In years with ‘typical</a:t>
            </a:r>
            <a:r>
              <a:rPr lang="en-US" sz="1100" b="1" baseline="0" dirty="0" smtClean="0">
                <a:latin typeface="Times New Roman" panose="02020603050405020304" pitchFamily="18" charset="0"/>
                <a:cs typeface="Times New Roman" panose="02020603050405020304" pitchFamily="18" charset="0"/>
              </a:rPr>
              <a:t>’ or average weather, juvenile recruitment of black capped chickadees did not differ in fragmented versus </a:t>
            </a:r>
            <a:r>
              <a:rPr lang="en-US" sz="1100" b="1" baseline="0" dirty="0" err="1" smtClean="0">
                <a:latin typeface="Times New Roman" panose="02020603050405020304" pitchFamily="18" charset="0"/>
                <a:cs typeface="Times New Roman" panose="02020603050405020304" pitchFamily="18" charset="0"/>
              </a:rPr>
              <a:t>unfragmented</a:t>
            </a:r>
            <a:r>
              <a:rPr lang="en-US" sz="1100" b="1" baseline="0" dirty="0" smtClean="0">
                <a:latin typeface="Times New Roman" panose="02020603050405020304" pitchFamily="18" charset="0"/>
                <a:cs typeface="Times New Roman" panose="02020603050405020304" pitchFamily="18" charset="0"/>
              </a:rPr>
              <a:t> forests.  But in years with lower than average </a:t>
            </a:r>
            <a:r>
              <a:rPr lang="en-US" sz="1100" b="1" baseline="0" dirty="0" err="1" smtClean="0">
                <a:latin typeface="Times New Roman" panose="02020603050405020304" pitchFamily="18" charset="0"/>
                <a:cs typeface="Times New Roman" panose="02020603050405020304" pitchFamily="18" charset="0"/>
              </a:rPr>
              <a:t>precip</a:t>
            </a:r>
            <a:r>
              <a:rPr lang="en-US" sz="1100" b="1" baseline="0" dirty="0" smtClean="0">
                <a:latin typeface="Times New Roman" panose="02020603050405020304" pitchFamily="18" charset="0"/>
                <a:cs typeface="Times New Roman" panose="02020603050405020304" pitchFamily="18" charset="0"/>
              </a:rPr>
              <a:t>, recruitment was higher in </a:t>
            </a:r>
            <a:r>
              <a:rPr lang="en-US" sz="1100" b="1" baseline="0" dirty="0" err="1" smtClean="0">
                <a:latin typeface="Times New Roman" panose="02020603050405020304" pitchFamily="18" charset="0"/>
                <a:cs typeface="Times New Roman" panose="02020603050405020304" pitchFamily="18" charset="0"/>
              </a:rPr>
              <a:t>unfragented</a:t>
            </a:r>
            <a:r>
              <a:rPr lang="en-US" sz="1100" b="1" baseline="0" dirty="0" smtClean="0">
                <a:latin typeface="Times New Roman" panose="02020603050405020304" pitchFamily="18" charset="0"/>
                <a:cs typeface="Times New Roman" panose="02020603050405020304" pitchFamily="18" charset="0"/>
              </a:rPr>
              <a:t> than fragmented forest.</a:t>
            </a:r>
          </a:p>
          <a:p>
            <a:endParaRPr lang="en-US" sz="1100" b="1" baseline="0" dirty="0" smtClean="0">
              <a:latin typeface="Times New Roman" panose="02020603050405020304" pitchFamily="18" charset="0"/>
              <a:cs typeface="Times New Roman" panose="02020603050405020304" pitchFamily="18" charset="0"/>
            </a:endParaRPr>
          </a:p>
          <a:p>
            <a:r>
              <a:rPr lang="en-US" sz="1100" b="1" baseline="0" dirty="0" smtClean="0">
                <a:latin typeface="Times New Roman" panose="02020603050405020304" pitchFamily="18" charset="0"/>
                <a:cs typeface="Times New Roman" panose="02020603050405020304" pitchFamily="18" charset="0"/>
              </a:rPr>
              <a:t>Large </a:t>
            </a:r>
            <a:r>
              <a:rPr lang="en-US" sz="1100" b="1" baseline="0" dirty="0" err="1" smtClean="0">
                <a:latin typeface="Times New Roman" panose="02020603050405020304" pitchFamily="18" charset="0"/>
                <a:cs typeface="Times New Roman" panose="02020603050405020304" pitchFamily="18" charset="0"/>
              </a:rPr>
              <a:t>unfragmented</a:t>
            </a:r>
            <a:r>
              <a:rPr lang="en-US" sz="1100" b="1" baseline="0" dirty="0" smtClean="0">
                <a:latin typeface="Times New Roman" panose="02020603050405020304" pitchFamily="18" charset="0"/>
                <a:cs typeface="Times New Roman" panose="02020603050405020304" pitchFamily="18" charset="0"/>
              </a:rPr>
              <a:t> blocks of forest may be better because:</a:t>
            </a:r>
          </a:p>
          <a:p>
            <a:r>
              <a:rPr lang="en-US" sz="1100" b="1" baseline="0" dirty="0" smtClean="0">
                <a:latin typeface="Times New Roman" panose="02020603050405020304" pitchFamily="18" charset="0"/>
                <a:cs typeface="Times New Roman" panose="02020603050405020304" pitchFamily="18" charset="0"/>
              </a:rPr>
              <a:t>	they have more humid interiors, and the soft bodied invertebrates  (and for that matter many invertebrates) reach higher densities in these conditions than in edge –of-forest sites that are dryer/less humid.</a:t>
            </a:r>
            <a:endParaRPr lang="en-US" dirty="0"/>
          </a:p>
        </p:txBody>
      </p:sp>
      <p:sp>
        <p:nvSpPr>
          <p:cNvPr id="4" name="Slide Number Placeholder 3"/>
          <p:cNvSpPr>
            <a:spLocks noGrp="1"/>
          </p:cNvSpPr>
          <p:nvPr>
            <p:ph type="sldNum" sz="quarter" idx="10"/>
          </p:nvPr>
        </p:nvSpPr>
        <p:spPr/>
        <p:txBody>
          <a:bodyPr/>
          <a:lstStyle/>
          <a:p>
            <a:fld id="{6666DB03-A37D-4B11-997D-64B559A0C714}" type="slidenum">
              <a:rPr lang="en-US" smtClean="0"/>
              <a:pPr/>
              <a:t>25</a:t>
            </a:fld>
            <a:endParaRPr lang="en-US"/>
          </a:p>
        </p:txBody>
      </p:sp>
    </p:spTree>
    <p:extLst>
      <p:ext uri="{BB962C8B-B14F-4D97-AF65-F5344CB8AC3E}">
        <p14:creationId xmlns:p14="http://schemas.microsoft.com/office/powerpoint/2010/main" val="43941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8A2DA-91BC-4902-AFE9-93B2E9DD8399}" type="slidenum">
              <a:rPr lang="en-US" smtClean="0"/>
              <a:t>33</a:t>
            </a:fld>
            <a:endParaRPr lang="en-US"/>
          </a:p>
        </p:txBody>
      </p:sp>
    </p:spTree>
    <p:extLst>
      <p:ext uri="{BB962C8B-B14F-4D97-AF65-F5344CB8AC3E}">
        <p14:creationId xmlns:p14="http://schemas.microsoft.com/office/powerpoint/2010/main" val="135197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5105B9-F185-4898-90A6-D5B126C2138A}"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71136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1B607-CEB8-4F4A-8FD0-1AE316B84310}"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48087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9BE5A-862F-4BC1-B83B-3AC5F2A213C2}"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12138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50E4B6-186C-4F5D-A16E-6D8187497DCC}"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188036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94A89-4D0E-4E78-844E-0C3104E53FFD}"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2449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1C8BFB-CE2B-4E67-B1E0-9200C2F96E90}"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42662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8FA0B0-7969-46B4-91BF-D0AEF4A97872}" type="datetime1">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215428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EA04EB-7259-4FDF-AE5F-CD38E6FA4737}" type="datetime1">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385676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1EB84-3893-445E-B4C4-10506A8ABFCA}" type="datetime1">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178293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99F81-57AA-4B26-8648-2A067A73BA25}"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226014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F6981-F309-422E-A82E-3B4C1B33F744}"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4EE0A-C6D0-4268-BE66-DD0FDE243BA1}" type="slidenum">
              <a:rPr lang="en-US" smtClean="0"/>
              <a:t>‹#›</a:t>
            </a:fld>
            <a:endParaRPr lang="en-US"/>
          </a:p>
        </p:txBody>
      </p:sp>
    </p:spTree>
    <p:extLst>
      <p:ext uri="{BB962C8B-B14F-4D97-AF65-F5344CB8AC3E}">
        <p14:creationId xmlns:p14="http://schemas.microsoft.com/office/powerpoint/2010/main" val="256562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97B99-703C-4064-9391-CF4AF09F4FB1}" type="datetime1">
              <a:rPr lang="en-US" smtClean="0"/>
              <a:t>4/23/2015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4EE0A-C6D0-4268-BE66-DD0FDE243BA1}" type="slidenum">
              <a:rPr lang="en-US" smtClean="0"/>
              <a:t>‹#›</a:t>
            </a:fld>
            <a:endParaRPr lang="en-US"/>
          </a:p>
        </p:txBody>
      </p:sp>
    </p:spTree>
    <p:extLst>
      <p:ext uri="{BB962C8B-B14F-4D97-AF65-F5344CB8AC3E}">
        <p14:creationId xmlns:p14="http://schemas.microsoft.com/office/powerpoint/2010/main" val="20333701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93677"/>
          </a:xfrm>
        </p:spPr>
        <p:txBody>
          <a:bodyPr>
            <a:noAutofit/>
          </a:bodyPr>
          <a:lstStyle/>
          <a:p>
            <a:r>
              <a:rPr lang="en-US" sz="4800" dirty="0" smtClean="0"/>
              <a:t>Effects of extreme climate events on avian demographics</a:t>
            </a:r>
            <a:endParaRPr lang="en-US" sz="4800" dirty="0"/>
          </a:p>
        </p:txBody>
      </p:sp>
      <p:sp>
        <p:nvSpPr>
          <p:cNvPr id="3" name="Subtitle 2"/>
          <p:cNvSpPr>
            <a:spLocks noGrp="1"/>
          </p:cNvSpPr>
          <p:nvPr>
            <p:ph type="subTitle" idx="1"/>
          </p:nvPr>
        </p:nvSpPr>
        <p:spPr>
          <a:xfrm>
            <a:off x="781993" y="3256125"/>
            <a:ext cx="7580014" cy="1012371"/>
          </a:xfrm>
        </p:spPr>
        <p:txBody>
          <a:bodyPr>
            <a:noAutofit/>
          </a:bodyPr>
          <a:lstStyle/>
          <a:p>
            <a:r>
              <a:rPr lang="en-US" sz="2800" dirty="0" smtClean="0"/>
              <a:t>P. </a:t>
            </a:r>
            <a:r>
              <a:rPr lang="en-US" sz="2800" dirty="0" err="1" smtClean="0"/>
              <a:t>Heglund</a:t>
            </a:r>
            <a:r>
              <a:rPr lang="en-US" sz="2800" dirty="0" smtClean="0"/>
              <a:t>, A. Pidgeon, R. </a:t>
            </a:r>
            <a:r>
              <a:rPr lang="en-US" sz="2800" dirty="0" err="1" smtClean="0"/>
              <a:t>Akcakaya</a:t>
            </a:r>
            <a:r>
              <a:rPr lang="en-US" sz="2800" dirty="0" smtClean="0"/>
              <a:t>, T. Albright, </a:t>
            </a:r>
            <a:br>
              <a:rPr lang="en-US" sz="2800" dirty="0" smtClean="0"/>
            </a:br>
            <a:r>
              <a:rPr lang="en-US" sz="2800" dirty="0" smtClean="0"/>
              <a:t>A. </a:t>
            </a:r>
            <a:r>
              <a:rPr lang="en-US" sz="2800" dirty="0" err="1" smtClean="0"/>
              <a:t>Allstadt</a:t>
            </a:r>
            <a:r>
              <a:rPr lang="en-US" sz="2800" dirty="0" smtClean="0"/>
              <a:t>, B. Bateman, C. </a:t>
            </a:r>
            <a:r>
              <a:rPr lang="en-US" sz="2800" dirty="0" err="1" smtClean="0"/>
              <a:t>Flather</a:t>
            </a:r>
            <a:r>
              <a:rPr lang="en-US" sz="2800" dirty="0" smtClean="0"/>
              <a:t>, J. </a:t>
            </a:r>
            <a:r>
              <a:rPr lang="en-US" sz="2800" dirty="0" err="1" smtClean="0"/>
              <a:t>Gorzo</a:t>
            </a:r>
            <a:r>
              <a:rPr lang="en-US" sz="2800" smtClean="0"/>
              <a:t>, </a:t>
            </a:r>
            <a:br>
              <a:rPr lang="en-US" sz="2800" smtClean="0"/>
            </a:br>
            <a:r>
              <a:rPr lang="en-US" sz="2800" smtClean="0"/>
              <a:t>W</a:t>
            </a:r>
            <a:r>
              <a:rPr lang="en-US" sz="2800" dirty="0" smtClean="0"/>
              <a:t>. </a:t>
            </a:r>
            <a:r>
              <a:rPr lang="en-US" sz="2800" dirty="0" err="1" smtClean="0"/>
              <a:t>Thogmartin</a:t>
            </a:r>
            <a:r>
              <a:rPr lang="en-US" sz="2800" dirty="0" smtClean="0"/>
              <a:t>, S. </a:t>
            </a:r>
            <a:r>
              <a:rPr lang="en-US" sz="2800" dirty="0" err="1" smtClean="0"/>
              <a:t>Vavrus</a:t>
            </a:r>
            <a:r>
              <a:rPr lang="en-US" sz="2800" dirty="0" smtClean="0"/>
              <a:t>, A. Venegas, and </a:t>
            </a:r>
            <a:br>
              <a:rPr lang="en-US" sz="2800" dirty="0" smtClean="0"/>
            </a:br>
            <a:r>
              <a:rPr lang="en-US" sz="2800" dirty="0" smtClean="0"/>
              <a:t>Volker </a:t>
            </a:r>
            <a:r>
              <a:rPr lang="en-US" sz="2800" dirty="0"/>
              <a:t>C. </a:t>
            </a:r>
            <a:r>
              <a:rPr lang="en-US" sz="2800" dirty="0" smtClean="0"/>
              <a:t>Radeloff</a:t>
            </a:r>
            <a:endParaRPr lang="en-US" sz="2800" dirty="0"/>
          </a:p>
          <a:p>
            <a:endParaRPr lang="en-US" sz="2800" dirty="0" smtClean="0"/>
          </a:p>
          <a:p>
            <a:r>
              <a:rPr lang="en-US" sz="2800" dirty="0"/>
              <a:t>University of Wisconsin-Madison</a:t>
            </a:r>
          </a:p>
          <a:p>
            <a:endParaRPr lang="en-US" sz="2800" dirty="0"/>
          </a:p>
        </p:txBody>
      </p:sp>
    </p:spTree>
    <p:extLst>
      <p:ext uri="{BB962C8B-B14F-4D97-AF65-F5344CB8AC3E}">
        <p14:creationId xmlns:p14="http://schemas.microsoft.com/office/powerpoint/2010/main" val="239960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59117" y="0"/>
            <a:ext cx="6091474" cy="6858000"/>
          </a:xfrm>
          <a:prstGeom prst="rect">
            <a:avLst/>
          </a:prstGeom>
        </p:spPr>
      </p:pic>
      <p:sp>
        <p:nvSpPr>
          <p:cNvPr id="3" name="TextBox 2"/>
          <p:cNvSpPr txBox="1"/>
          <p:nvPr/>
        </p:nvSpPr>
        <p:spPr>
          <a:xfrm>
            <a:off x="6477802" y="6215032"/>
            <a:ext cx="2666198" cy="646331"/>
          </a:xfrm>
          <a:prstGeom prst="rect">
            <a:avLst/>
          </a:prstGeom>
          <a:solidFill>
            <a:schemeClr val="bg1"/>
          </a:solid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244824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459117" y="-1"/>
            <a:ext cx="6091474" cy="6858001"/>
          </a:xfrm>
          <a:prstGeom prst="rect">
            <a:avLst/>
          </a:prstGeom>
        </p:spPr>
      </p:pic>
      <p:sp>
        <p:nvSpPr>
          <p:cNvPr id="4" name="TextBox 3"/>
          <p:cNvSpPr txBox="1"/>
          <p:nvPr/>
        </p:nvSpPr>
        <p:spPr>
          <a:xfrm>
            <a:off x="6477802" y="6215032"/>
            <a:ext cx="2666198" cy="646331"/>
          </a:xfrm>
          <a:prstGeom prst="rect">
            <a:avLst/>
          </a:prstGeom>
          <a:solidFill>
            <a:schemeClr val="bg1"/>
          </a:solid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186260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026" y="1617593"/>
            <a:ext cx="6304420" cy="5417446"/>
          </a:xfrm>
          <a:prstGeom prst="rect">
            <a:avLst/>
          </a:prstGeom>
        </p:spPr>
      </p:pic>
      <p:sp>
        <p:nvSpPr>
          <p:cNvPr id="6" name="Title 1"/>
          <p:cNvSpPr>
            <a:spLocks noGrp="1"/>
          </p:cNvSpPr>
          <p:nvPr>
            <p:ph type="title"/>
          </p:nvPr>
        </p:nvSpPr>
        <p:spPr>
          <a:xfrm>
            <a:off x="628650" y="365126"/>
            <a:ext cx="7886700" cy="1325563"/>
          </a:xfrm>
        </p:spPr>
        <p:txBody>
          <a:bodyPr/>
          <a:lstStyle/>
          <a:p>
            <a:r>
              <a:rPr lang="en-US" dirty="0" smtClean="0"/>
              <a:t>Extreme weather data</a:t>
            </a:r>
            <a:endParaRPr lang="en-US" dirty="0"/>
          </a:p>
        </p:txBody>
      </p:sp>
      <p:sp>
        <p:nvSpPr>
          <p:cNvPr id="7" name="TextBox 6"/>
          <p:cNvSpPr txBox="1"/>
          <p:nvPr/>
        </p:nvSpPr>
        <p:spPr>
          <a:xfrm>
            <a:off x="1484768" y="2049846"/>
            <a:ext cx="6102036" cy="338554"/>
          </a:xfrm>
          <a:prstGeom prst="rect">
            <a:avLst/>
          </a:prstGeom>
          <a:solidFill>
            <a:schemeClr val="tx1">
              <a:lumMod val="85000"/>
            </a:schemeClr>
          </a:solidFill>
        </p:spPr>
        <p:txBody>
          <a:bodyPr wrap="square" rtlCol="0">
            <a:spAutoFit/>
          </a:bodyPr>
          <a:lstStyle/>
          <a:p>
            <a:pPr algn="ctr"/>
            <a:r>
              <a:rPr lang="en-US" sz="1600" dirty="0" smtClean="0">
                <a:solidFill>
                  <a:schemeClr val="bg1"/>
                </a:solidFill>
                <a:latin typeface="Book Antiqua" panose="02040602050305030304" pitchFamily="18" charset="0"/>
              </a:rPr>
              <a:t>Extreme Climate Data Resource</a:t>
            </a:r>
            <a:endParaRPr lang="en-US" sz="1600" dirty="0">
              <a:solidFill>
                <a:schemeClr val="bg1"/>
              </a:solidFill>
              <a:latin typeface="Book Antiqua" panose="02040602050305030304" pitchFamily="18" charset="0"/>
            </a:endParaRPr>
          </a:p>
        </p:txBody>
      </p:sp>
      <p:sp>
        <p:nvSpPr>
          <p:cNvPr id="8" name="TextBox 7"/>
          <p:cNvSpPr txBox="1"/>
          <p:nvPr/>
        </p:nvSpPr>
        <p:spPr>
          <a:xfrm>
            <a:off x="6477802" y="6215032"/>
            <a:ext cx="2666198" cy="646331"/>
          </a:xfrm>
          <a:prstGeom prst="rect">
            <a:avLst/>
          </a:prstGeom>
          <a:solidFill>
            <a:schemeClr val="bg1"/>
          </a:solid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1983252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4" y="701458"/>
            <a:ext cx="9150374" cy="5451287"/>
          </a:xfrm>
          <a:prstGeom prst="rect">
            <a:avLst/>
          </a:prstGeom>
        </p:spPr>
      </p:pic>
      <p:sp>
        <p:nvSpPr>
          <p:cNvPr id="5" name="Rectangle 4"/>
          <p:cNvSpPr/>
          <p:nvPr/>
        </p:nvSpPr>
        <p:spPr>
          <a:xfrm>
            <a:off x="-6374" y="4835047"/>
            <a:ext cx="1785070" cy="13176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7380" y="5674290"/>
            <a:ext cx="2747486" cy="478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549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966696175"/>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197577" y="354934"/>
            <a:ext cx="3220946" cy="769441"/>
          </a:xfrm>
          <a:prstGeom prst="rect">
            <a:avLst/>
          </a:prstGeom>
          <a:noFill/>
        </p:spPr>
        <p:txBody>
          <a:bodyPr wrap="none" rtlCol="0">
            <a:spAutoFit/>
          </a:bodyPr>
          <a:lstStyle/>
          <a:p>
            <a:r>
              <a:rPr lang="en-US" sz="4400" dirty="0" smtClean="0">
                <a:latin typeface="+mj-lt"/>
              </a:rPr>
              <a:t>Extreme heat</a:t>
            </a:r>
            <a:endParaRPr lang="en-US" sz="4400" dirty="0">
              <a:latin typeface="+mj-lt"/>
            </a:endParaRPr>
          </a:p>
        </p:txBody>
      </p:sp>
      <p:sp>
        <p:nvSpPr>
          <p:cNvPr id="4" name="TextBox 3"/>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err="1" smtClean="0"/>
              <a:t>Martinuzzi</a:t>
            </a:r>
            <a:r>
              <a:rPr lang="en-US" sz="3600" dirty="0" smtClean="0"/>
              <a:t> et al.</a:t>
            </a:r>
            <a:endParaRPr lang="en-US" sz="3600" dirty="0"/>
          </a:p>
        </p:txBody>
      </p:sp>
    </p:spTree>
    <p:extLst>
      <p:ext uri="{BB962C8B-B14F-4D97-AF65-F5344CB8AC3E}">
        <p14:creationId xmlns:p14="http://schemas.microsoft.com/office/powerpoint/2010/main" val="341107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530531205"/>
              </p:ext>
            </p:extLst>
          </p:nvPr>
        </p:nvGraphicFramePr>
        <p:xfrm>
          <a:off x="-15240" y="685800"/>
          <a:ext cx="915924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532630" y="617486"/>
            <a:ext cx="2255233" cy="769441"/>
          </a:xfrm>
          <a:prstGeom prst="rect">
            <a:avLst/>
          </a:prstGeom>
          <a:noFill/>
        </p:spPr>
        <p:txBody>
          <a:bodyPr wrap="none" rtlCol="0">
            <a:spAutoFit/>
          </a:bodyPr>
          <a:lstStyle/>
          <a:p>
            <a:r>
              <a:rPr lang="en-US" sz="4400" dirty="0" smtClean="0">
                <a:latin typeface="+mj-lt"/>
              </a:rPr>
              <a:t>Droughts</a:t>
            </a:r>
            <a:endParaRPr lang="en-US" sz="4400" dirty="0">
              <a:latin typeface="+mj-lt"/>
            </a:endParaRPr>
          </a:p>
        </p:txBody>
      </p:sp>
      <p:sp>
        <p:nvSpPr>
          <p:cNvPr id="5" name="TextBox 4"/>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err="1" smtClean="0"/>
              <a:t>Martinuzzi</a:t>
            </a:r>
            <a:r>
              <a:rPr lang="en-US" sz="3600" dirty="0" smtClean="0"/>
              <a:t> et al.</a:t>
            </a:r>
            <a:endParaRPr lang="en-US" sz="3600" dirty="0"/>
          </a:p>
        </p:txBody>
      </p:sp>
    </p:spTree>
    <p:extLst>
      <p:ext uri="{BB962C8B-B14F-4D97-AF65-F5344CB8AC3E}">
        <p14:creationId xmlns:p14="http://schemas.microsoft.com/office/powerpoint/2010/main" val="113549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2227140"/>
            <a:ext cx="8981038" cy="343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eba\Desktop\working\refuge_level_chang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53" y="2367768"/>
            <a:ext cx="8789670" cy="31638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t>National Wildlife Refuges</a:t>
            </a:r>
            <a:endParaRPr lang="en-US" sz="4800" dirty="0"/>
          </a:p>
        </p:txBody>
      </p:sp>
      <p:sp>
        <p:nvSpPr>
          <p:cNvPr id="5" name="TextBox 4"/>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err="1" smtClean="0"/>
              <a:t>Martinuzzi</a:t>
            </a:r>
            <a:r>
              <a:rPr lang="en-US" sz="3600" dirty="0" smtClean="0"/>
              <a:t> et al.</a:t>
            </a:r>
            <a:endParaRPr lang="en-US" sz="3600" dirty="0"/>
          </a:p>
        </p:txBody>
      </p:sp>
    </p:spTree>
    <p:extLst>
      <p:ext uri="{BB962C8B-B14F-4D97-AF65-F5344CB8AC3E}">
        <p14:creationId xmlns:p14="http://schemas.microsoft.com/office/powerpoint/2010/main" val="2584280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74" y="2317679"/>
            <a:ext cx="8981038" cy="343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eba\Desktop\working\refuge_level_change_allvar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65" y="2550810"/>
            <a:ext cx="8782107"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t>National Wildlife Refuges</a:t>
            </a:r>
            <a:endParaRPr lang="en-US" sz="4800" dirty="0"/>
          </a:p>
        </p:txBody>
      </p:sp>
      <p:sp>
        <p:nvSpPr>
          <p:cNvPr id="5" name="TextBox 4"/>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err="1" smtClean="0"/>
              <a:t>Martinuzzi</a:t>
            </a:r>
            <a:r>
              <a:rPr lang="en-US" sz="3600" dirty="0" smtClean="0"/>
              <a:t> et al.</a:t>
            </a:r>
            <a:endParaRPr lang="en-US" sz="3600" dirty="0"/>
          </a:p>
        </p:txBody>
      </p:sp>
    </p:spTree>
    <p:extLst>
      <p:ext uri="{BB962C8B-B14F-4D97-AF65-F5344CB8AC3E}">
        <p14:creationId xmlns:p14="http://schemas.microsoft.com/office/powerpoint/2010/main" val="456034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575" y="2816192"/>
            <a:ext cx="1676400" cy="6858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Die</a:t>
            </a:r>
            <a:endParaRPr lang="en-US" sz="2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5857775" y="2816192"/>
            <a:ext cx="1676400" cy="685800"/>
          </a:xfrm>
          <a:prstGeom prst="rect">
            <a:avLst/>
          </a:prstGeom>
          <a:solidFill>
            <a:srgbClr val="B0CE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Move</a:t>
            </a:r>
            <a:endParaRPr lang="en-US" sz="2800" dirty="0">
              <a:solidFill>
                <a:schemeClr val="bg1"/>
              </a:solidFill>
              <a:effectLst>
                <a:outerShdw blurRad="38100" dist="38100" dir="2700000" algn="tl">
                  <a:srgbClr val="000000">
                    <a:alpha val="43137"/>
                  </a:srgbClr>
                </a:outerShdw>
              </a:effectLst>
            </a:endParaRPr>
          </a:p>
        </p:txBody>
      </p:sp>
      <p:cxnSp>
        <p:nvCxnSpPr>
          <p:cNvPr id="12" name="Straight Connector 11"/>
          <p:cNvCxnSpPr>
            <a:stCxn id="6" idx="2"/>
          </p:cNvCxnSpPr>
          <p:nvPr/>
        </p:nvCxnSpPr>
        <p:spPr>
          <a:xfrm flipH="1">
            <a:off x="2423859" y="3501992"/>
            <a:ext cx="4916"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7" idx="2"/>
          </p:cNvCxnSpPr>
          <p:nvPr/>
        </p:nvCxnSpPr>
        <p:spPr>
          <a:xfrm>
            <a:off x="6695975" y="3501992"/>
            <a:ext cx="0"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038875" y="5330792"/>
            <a:ext cx="1676400" cy="6858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Concentrate</a:t>
            </a:r>
            <a:endParaRPr lang="en-US" sz="2000" dirty="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676675" y="5330792"/>
            <a:ext cx="1676400" cy="6858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Emigrate</a:t>
            </a:r>
            <a:endParaRPr lang="en-US" sz="2000"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2771675" y="5330792"/>
            <a:ext cx="1676400" cy="6858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Adults</a:t>
            </a:r>
            <a:endParaRPr lang="en-US" sz="2000"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409475" y="5330792"/>
            <a:ext cx="1676400" cy="685800"/>
          </a:xfrm>
          <a:prstGeom prst="rect">
            <a:avLst/>
          </a:prstGeom>
          <a:solidFill>
            <a:srgbClr val="BFD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Chicks</a:t>
            </a:r>
            <a:endParaRPr lang="en-US" sz="2000" dirty="0">
              <a:solidFill>
                <a:schemeClr val="bg1"/>
              </a:solidFill>
              <a:effectLst>
                <a:outerShdw blurRad="38100" dist="38100" dir="2700000" algn="tl">
                  <a:srgbClr val="000000">
                    <a:alpha val="43137"/>
                  </a:srgbClr>
                </a:outerShdw>
              </a:effectLst>
            </a:endParaRPr>
          </a:p>
        </p:txBody>
      </p:sp>
      <p:cxnSp>
        <p:nvCxnSpPr>
          <p:cNvPr id="19" name="Straight Connector 18"/>
          <p:cNvCxnSpPr>
            <a:endCxn id="15" idx="0"/>
          </p:cNvCxnSpPr>
          <p:nvPr/>
        </p:nvCxnSpPr>
        <p:spPr>
          <a:xfrm rot="5400000">
            <a:off x="7440770" y="4889571"/>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rot="5400000">
            <a:off x="5063821" y="4894487"/>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a:off x="3173570"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rot="5400000">
            <a:off x="801538"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6" idx="3"/>
            <a:endCxn id="7" idx="1"/>
          </p:cNvCxnSpPr>
          <p:nvPr/>
        </p:nvCxnSpPr>
        <p:spPr>
          <a:xfrm>
            <a:off x="3266975" y="3159092"/>
            <a:ext cx="25908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37843" y="4441584"/>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0126" y="4448958"/>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2"/>
          </p:cNvCxnSpPr>
          <p:nvPr/>
        </p:nvCxnSpPr>
        <p:spPr>
          <a:xfrm flipH="1">
            <a:off x="4558791" y="1581169"/>
            <a:ext cx="3584" cy="1577923"/>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48" name="Rectangle 47"/>
          <p:cNvSpPr/>
          <p:nvPr/>
        </p:nvSpPr>
        <p:spPr>
          <a:xfrm>
            <a:off x="2771675" y="895369"/>
            <a:ext cx="3581400" cy="685800"/>
          </a:xfrm>
          <a:prstGeom prst="rect">
            <a:avLst/>
          </a:prstGeom>
          <a:solidFill>
            <a:srgbClr val="FF67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solidFill>
                  <a:schemeClr val="bg1"/>
                </a:solidFill>
                <a:effectLst>
                  <a:outerShdw blurRad="38100" dist="38100" dir="2700000" algn="tl">
                    <a:srgbClr val="000000">
                      <a:alpha val="43137"/>
                    </a:srgbClr>
                  </a:outerShdw>
                </a:effectLst>
              </a:rPr>
              <a:t>Extreme event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82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2707710"/>
              </p:ext>
            </p:extLst>
          </p:nvPr>
        </p:nvGraphicFramePr>
        <p:xfrm>
          <a:off x="822960" y="481263"/>
          <a:ext cx="7512518" cy="5804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45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4" y="701458"/>
            <a:ext cx="9150374" cy="5451287"/>
          </a:xfrm>
          <a:prstGeom prst="rect">
            <a:avLst/>
          </a:prstGeom>
        </p:spPr>
      </p:pic>
      <p:sp>
        <p:nvSpPr>
          <p:cNvPr id="5" name="Rectangle 4"/>
          <p:cNvSpPr/>
          <p:nvPr/>
        </p:nvSpPr>
        <p:spPr>
          <a:xfrm>
            <a:off x="-6374" y="4835047"/>
            <a:ext cx="1785070" cy="13176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7380" y="5674290"/>
            <a:ext cx="2747486" cy="478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686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Dickcissel\Dickcissel ms\LandscapeEcolSubmissionJan2014\figure1new.tif"/>
          <p:cNvPicPr/>
          <p:nvPr/>
        </p:nvPicPr>
        <p:blipFill>
          <a:blip r:embed="rId2">
            <a:extLst>
              <a:ext uri="{28A0092B-C50C-407E-A947-70E740481C1C}">
                <a14:useLocalDpi xmlns:a14="http://schemas.microsoft.com/office/drawing/2010/main" val="0"/>
              </a:ext>
            </a:extLst>
          </a:blip>
          <a:srcRect/>
          <a:stretch>
            <a:fillRect/>
          </a:stretch>
        </p:blipFill>
        <p:spPr bwMode="auto">
          <a:xfrm>
            <a:off x="746458" y="524877"/>
            <a:ext cx="7531268" cy="5856672"/>
          </a:xfrm>
          <a:prstGeom prst="rect">
            <a:avLst/>
          </a:prstGeom>
          <a:noFill/>
          <a:ln>
            <a:noFill/>
          </a:ln>
        </p:spPr>
      </p:pic>
      <p:sp>
        <p:nvSpPr>
          <p:cNvPr id="3" name="TextBox 2"/>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smtClean="0"/>
              <a:t>Bateman et al.</a:t>
            </a:r>
            <a:endParaRPr lang="en-US" sz="3600" dirty="0"/>
          </a:p>
        </p:txBody>
      </p:sp>
    </p:spTree>
    <p:extLst>
      <p:ext uri="{BB962C8B-B14F-4D97-AF65-F5344CB8AC3E}">
        <p14:creationId xmlns:p14="http://schemas.microsoft.com/office/powerpoint/2010/main" val="4109764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Dickcissel\Dickcissel ms\LandscapeEcolSubmissionJan2014\figure5aNew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547" y="1030705"/>
            <a:ext cx="6468178" cy="5052461"/>
          </a:xfrm>
          <a:prstGeom prst="rect">
            <a:avLst/>
          </a:prstGeom>
          <a:noFill/>
          <a:ln>
            <a:noFill/>
          </a:ln>
        </p:spPr>
      </p:pic>
      <p:sp>
        <p:nvSpPr>
          <p:cNvPr id="4" name="TextBox 3"/>
          <p:cNvSpPr txBox="1"/>
          <p:nvPr/>
        </p:nvSpPr>
        <p:spPr>
          <a:xfrm>
            <a:off x="5929162" y="6215032"/>
            <a:ext cx="3214838" cy="646331"/>
          </a:xfrm>
          <a:prstGeom prst="rect">
            <a:avLst/>
          </a:prstGeom>
          <a:solidFill>
            <a:schemeClr val="bg1"/>
          </a:solidFill>
        </p:spPr>
        <p:txBody>
          <a:bodyPr wrap="square" rtlCol="0">
            <a:spAutoFit/>
          </a:bodyPr>
          <a:lstStyle/>
          <a:p>
            <a:pPr algn="r"/>
            <a:r>
              <a:rPr lang="en-US" sz="3600" dirty="0" smtClean="0"/>
              <a:t>Bateman et al.</a:t>
            </a:r>
            <a:endParaRPr lang="en-US" sz="3600" dirty="0"/>
          </a:p>
        </p:txBody>
      </p:sp>
    </p:spTree>
    <p:extLst>
      <p:ext uri="{BB962C8B-B14F-4D97-AF65-F5344CB8AC3E}">
        <p14:creationId xmlns:p14="http://schemas.microsoft.com/office/powerpoint/2010/main" val="413442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5649"/>
            <a:ext cx="9144000" cy="53423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8" name="Group 2047"/>
          <p:cNvGrpSpPr/>
          <p:nvPr/>
        </p:nvGrpSpPr>
        <p:grpSpPr>
          <a:xfrm>
            <a:off x="0" y="1683706"/>
            <a:ext cx="9006187" cy="4979724"/>
            <a:chOff x="152400" y="1295400"/>
            <a:chExt cx="9006187" cy="4979724"/>
          </a:xfrm>
        </p:grpSpPr>
        <p:pic>
          <p:nvPicPr>
            <p:cNvPr id="2050" name="Picture 2" descr="C:\Users\Volker\AppData\Local\Temp\VC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9006187" cy="4979724"/>
            </a:xfrm>
            <a:prstGeom prst="rect">
              <a:avLst/>
            </a:prstGeom>
            <a:solidFill>
              <a:srgbClr val="009900"/>
            </a:solidFill>
          </p:spPr>
        </p:pic>
        <p:sp>
          <p:nvSpPr>
            <p:cNvPr id="10" name="Oval 9"/>
            <p:cNvSpPr/>
            <p:nvPr/>
          </p:nvSpPr>
          <p:spPr>
            <a:xfrm>
              <a:off x="838200" y="3626236"/>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6800" y="347494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95400" y="3408679"/>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0" y="33528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1200" y="3150262"/>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52600" y="3309288"/>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124200"/>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38600" y="2775226"/>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95600" y="3096591"/>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38400" y="3124200"/>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67000" y="3078479"/>
              <a:ext cx="152400" cy="152400"/>
            </a:xfrm>
            <a:prstGeom prst="ellipse">
              <a:avLst/>
            </a:prstGeom>
            <a:solidFill>
              <a:schemeClr val="accent3">
                <a:lumMod val="40000"/>
                <a:lumOff val="6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041374"/>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10000" y="2927626"/>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2971800"/>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52800" y="3013765"/>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03093" y="274632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267200" y="2754243"/>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2699026"/>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40968" y="2670120"/>
              <a:ext cx="152400" cy="152400"/>
            </a:xfrm>
            <a:prstGeom prst="ellipse">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6768" y="257313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98168" y="264689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169568" y="2699026"/>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65756" y="219213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78316" y="219213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10928" y="167640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04546" y="2419857"/>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29135" y="2431134"/>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839328" y="2496930"/>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079954" y="2440665"/>
              <a:ext cx="152400"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 name="Rectangle 2048"/>
          <p:cNvSpPr/>
          <p:nvPr/>
        </p:nvSpPr>
        <p:spPr>
          <a:xfrm>
            <a:off x="7363328" y="2349453"/>
            <a:ext cx="1479883" cy="14243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7321218" y="1837468"/>
            <a:ext cx="1902816" cy="2287806"/>
            <a:chOff x="7321826" y="1441642"/>
            <a:chExt cx="1902816" cy="2287806"/>
          </a:xfrm>
        </p:grpSpPr>
        <p:sp>
          <p:nvSpPr>
            <p:cNvPr id="5" name="TextBox 4"/>
            <p:cNvSpPr txBox="1"/>
            <p:nvPr/>
          </p:nvSpPr>
          <p:spPr>
            <a:xfrm>
              <a:off x="7555160" y="1441642"/>
              <a:ext cx="1669482" cy="2287806"/>
            </a:xfrm>
            <a:prstGeom prst="rect">
              <a:avLst/>
            </a:prstGeom>
            <a:solidFill>
              <a:schemeClr val="tx1"/>
            </a:solidFill>
          </p:spPr>
          <p:txBody>
            <a:bodyPr wrap="square" rtlCol="0">
              <a:spAutoFit/>
            </a:bodyPr>
            <a:lstStyle/>
            <a:p>
              <a:r>
                <a:rPr lang="en-US" dirty="0" smtClean="0">
                  <a:solidFill>
                    <a:schemeClr val="bg1"/>
                  </a:solidFill>
                </a:rPr>
                <a:t>Habitat affiliation</a:t>
              </a:r>
            </a:p>
            <a:p>
              <a:endParaRPr lang="en-US" dirty="0">
                <a:solidFill>
                  <a:schemeClr val="bg1"/>
                </a:solidFill>
              </a:endParaRPr>
            </a:p>
            <a:p>
              <a:pPr>
                <a:spcBef>
                  <a:spcPts val="200"/>
                </a:spcBef>
              </a:pPr>
              <a:r>
                <a:rPr lang="en-US" sz="1600" dirty="0" smtClean="0">
                  <a:solidFill>
                    <a:schemeClr val="bg1"/>
                  </a:solidFill>
                </a:rPr>
                <a:t>grassland/</a:t>
              </a:r>
              <a:r>
                <a:rPr lang="en-US" sz="1600" dirty="0" err="1" smtClean="0">
                  <a:solidFill>
                    <a:schemeClr val="bg1"/>
                  </a:solidFill>
                </a:rPr>
                <a:t>ag</a:t>
              </a:r>
              <a:endParaRPr lang="en-US" sz="1600" dirty="0" smtClean="0">
                <a:solidFill>
                  <a:schemeClr val="bg1"/>
                </a:solidFill>
              </a:endParaRPr>
            </a:p>
            <a:p>
              <a:pPr>
                <a:spcBef>
                  <a:spcPts val="200"/>
                </a:spcBef>
              </a:pPr>
              <a:r>
                <a:rPr lang="en-US" sz="1600" dirty="0" smtClean="0">
                  <a:solidFill>
                    <a:schemeClr val="bg1"/>
                  </a:solidFill>
                </a:rPr>
                <a:t>shrub/woodland</a:t>
              </a:r>
            </a:p>
            <a:p>
              <a:pPr>
                <a:spcBef>
                  <a:spcPts val="200"/>
                </a:spcBef>
              </a:pPr>
              <a:r>
                <a:rPr lang="en-US" sz="1600" dirty="0">
                  <a:solidFill>
                    <a:schemeClr val="bg1"/>
                  </a:solidFill>
                </a:rPr>
                <a:t>f</a:t>
              </a:r>
              <a:r>
                <a:rPr lang="en-US" sz="1600" dirty="0" smtClean="0">
                  <a:solidFill>
                    <a:schemeClr val="bg1"/>
                  </a:solidFill>
                </a:rPr>
                <a:t>orest</a:t>
              </a:r>
            </a:p>
            <a:p>
              <a:pPr>
                <a:spcBef>
                  <a:spcPts val="200"/>
                </a:spcBef>
              </a:pPr>
              <a:r>
                <a:rPr lang="en-US" sz="1600" dirty="0" smtClean="0">
                  <a:solidFill>
                    <a:schemeClr val="bg1"/>
                  </a:solidFill>
                </a:rPr>
                <a:t>generalist</a:t>
              </a:r>
            </a:p>
            <a:p>
              <a:endParaRPr lang="en-US" dirty="0" smtClean="0">
                <a:solidFill>
                  <a:schemeClr val="bg1"/>
                </a:solidFill>
              </a:endParaRPr>
            </a:p>
          </p:txBody>
        </p:sp>
        <p:sp>
          <p:nvSpPr>
            <p:cNvPr id="7" name="Oval 6"/>
            <p:cNvSpPr/>
            <p:nvPr/>
          </p:nvSpPr>
          <p:spPr>
            <a:xfrm>
              <a:off x="7321826" y="2928392"/>
              <a:ext cx="146283" cy="1524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21826" y="2369592"/>
              <a:ext cx="146283"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21826" y="2648992"/>
              <a:ext cx="146283" cy="152400"/>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321826" y="3207784"/>
              <a:ext cx="14628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itle 2"/>
          <p:cNvSpPr>
            <a:spLocks noGrp="1"/>
          </p:cNvSpPr>
          <p:nvPr>
            <p:ph type="title"/>
          </p:nvPr>
        </p:nvSpPr>
        <p:spPr>
          <a:xfrm>
            <a:off x="628650" y="365126"/>
            <a:ext cx="8515350" cy="1325563"/>
          </a:xfrm>
        </p:spPr>
        <p:txBody>
          <a:bodyPr>
            <a:normAutofit/>
          </a:bodyPr>
          <a:lstStyle/>
          <a:p>
            <a:r>
              <a:rPr lang="en-US" sz="4000" dirty="0" smtClean="0"/>
              <a:t>Birds and Vegetation Continuous Field</a:t>
            </a:r>
            <a:endParaRPr lang="en-US" sz="4000" dirty="0"/>
          </a:p>
        </p:txBody>
      </p:sp>
      <p:sp>
        <p:nvSpPr>
          <p:cNvPr id="42" name="TextBox 41"/>
          <p:cNvSpPr txBox="1"/>
          <p:nvPr/>
        </p:nvSpPr>
        <p:spPr>
          <a:xfrm>
            <a:off x="6765756" y="6215032"/>
            <a:ext cx="2378244" cy="646331"/>
          </a:xfrm>
          <a:prstGeom prst="rect">
            <a:avLst/>
          </a:prstGeom>
          <a:solidFill>
            <a:schemeClr val="bg1"/>
          </a:solidFill>
        </p:spPr>
        <p:txBody>
          <a:bodyPr wrap="square" rtlCol="0">
            <a:spAutoFit/>
          </a:bodyPr>
          <a:lstStyle/>
          <a:p>
            <a:pPr algn="r"/>
            <a:r>
              <a:rPr lang="en-US" sz="3600" dirty="0" err="1" smtClean="0"/>
              <a:t>Gorzo</a:t>
            </a:r>
            <a:r>
              <a:rPr lang="en-US" sz="3600" dirty="0" smtClean="0"/>
              <a:t> et al.</a:t>
            </a:r>
            <a:endParaRPr lang="en-US" sz="3600" dirty="0"/>
          </a:p>
        </p:txBody>
      </p:sp>
    </p:spTree>
    <p:extLst>
      <p:ext uri="{BB962C8B-B14F-4D97-AF65-F5344CB8AC3E}">
        <p14:creationId xmlns:p14="http://schemas.microsoft.com/office/powerpoint/2010/main" val="424418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05937948"/>
              </p:ext>
            </p:extLst>
          </p:nvPr>
        </p:nvGraphicFramePr>
        <p:xfrm>
          <a:off x="0" y="2579431"/>
          <a:ext cx="9126846" cy="3626229"/>
        </p:xfrm>
        <a:graphic>
          <a:graphicData uri="http://schemas.openxmlformats.org/drawingml/2006/table">
            <a:tbl>
              <a:tblPr firstRow="1">
                <a:tableStyleId>{5C22544A-7EE6-4342-B048-85BDC9FD1C3A}</a:tableStyleId>
              </a:tblPr>
              <a:tblGrid>
                <a:gridCol w="2638364"/>
                <a:gridCol w="2630466"/>
                <a:gridCol w="2079320"/>
                <a:gridCol w="1778696"/>
              </a:tblGrid>
              <a:tr h="481608">
                <a:tc>
                  <a:txBody>
                    <a:bodyPr/>
                    <a:lstStyle/>
                    <a:p>
                      <a:pPr marL="0" marR="0" indent="0">
                        <a:lnSpc>
                          <a:spcPct val="200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Drought</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Heat</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Interaction</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r>
              <a:tr h="447120">
                <a:tc>
                  <a:txBody>
                    <a:bodyPr/>
                    <a:lstStyle/>
                    <a:p>
                      <a:pPr marL="0" marR="0" indent="0">
                        <a:lnSpc>
                          <a:spcPct val="100000"/>
                        </a:lnSpc>
                        <a:spcBef>
                          <a:spcPts val="0"/>
                        </a:spcBef>
                        <a:spcAft>
                          <a:spcPts val="0"/>
                        </a:spcAft>
                      </a:pPr>
                      <a:r>
                        <a:rPr lang="en-US" sz="2000" b="1" dirty="0">
                          <a:solidFill>
                            <a:schemeClr val="bg1"/>
                          </a:solidFill>
                          <a:effectLst/>
                          <a:latin typeface="+mj-lt"/>
                        </a:rPr>
                        <a:t> Upland Sandpiper </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solidFill>
                            <a:schemeClr val="bg1"/>
                          </a:solidFill>
                          <a:effectLst/>
                          <a:latin typeface="+mj-lt"/>
                        </a:rPr>
                        <a:t> Baird’s </a:t>
                      </a:r>
                      <a:r>
                        <a:rPr lang="en-US" sz="2000" b="1" dirty="0">
                          <a:solidFill>
                            <a:schemeClr val="bg1"/>
                          </a:solidFill>
                          <a:effectLst/>
                          <a:latin typeface="+mj-lt"/>
                        </a:rPr>
                        <a:t>sparrow </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a:solidFill>
                            <a:schemeClr val="bg1"/>
                          </a:solidFill>
                          <a:effectLst/>
                          <a:latin typeface="+mj-lt"/>
                        </a:rPr>
                        <a:t> Sprague’s Pipit </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solidFill>
                            <a:schemeClr val="bg1"/>
                          </a:solidFill>
                          <a:effectLst/>
                          <a:latin typeface="+mj-lt"/>
                        </a:rPr>
                        <a:t> Vesper </a:t>
                      </a:r>
                      <a:r>
                        <a:rPr lang="en-US" sz="2000" b="1" dirty="0">
                          <a:solidFill>
                            <a:schemeClr val="bg1"/>
                          </a:solidFill>
                          <a:effectLst/>
                          <a:latin typeface="+mj-lt"/>
                        </a:rPr>
                        <a:t>sparrow</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a:solidFill>
                            <a:schemeClr val="bg1"/>
                          </a:solidFill>
                          <a:effectLst/>
                          <a:latin typeface="+mj-lt"/>
                        </a:rPr>
                        <a:t> Grasshopper </a:t>
                      </a:r>
                      <a:r>
                        <a:rPr lang="en-US" sz="2000" b="1" dirty="0" smtClean="0">
                          <a:solidFill>
                            <a:schemeClr val="bg1"/>
                          </a:solidFill>
                          <a:effectLst/>
                          <a:latin typeface="+mj-lt"/>
                        </a:rPr>
                        <a:t>Sp. </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solidFill>
                            <a:schemeClr val="bg1"/>
                          </a:solidFill>
                          <a:effectLst/>
                          <a:latin typeface="+mj-lt"/>
                        </a:rPr>
                        <a:t> Horned </a:t>
                      </a:r>
                      <a:r>
                        <a:rPr lang="en-US" sz="2000" b="1" dirty="0">
                          <a:solidFill>
                            <a:schemeClr val="bg1"/>
                          </a:solidFill>
                          <a:effectLst/>
                          <a:latin typeface="+mj-lt"/>
                        </a:rPr>
                        <a:t>Lark</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55829">
                <a:tc>
                  <a:txBody>
                    <a:bodyPr/>
                    <a:lstStyle/>
                    <a:p>
                      <a:pPr marL="0" marR="0" indent="0">
                        <a:lnSpc>
                          <a:spcPct val="100000"/>
                        </a:lnSpc>
                        <a:spcBef>
                          <a:spcPts val="0"/>
                        </a:spcBef>
                        <a:spcAft>
                          <a:spcPts val="0"/>
                        </a:spcAft>
                      </a:pPr>
                      <a:r>
                        <a:rPr lang="en-US" sz="2000" b="1" dirty="0" smtClean="0">
                          <a:solidFill>
                            <a:schemeClr val="bg1"/>
                          </a:solidFill>
                          <a:effectLst/>
                          <a:latin typeface="+mj-lt"/>
                        </a:rPr>
                        <a:t> Western</a:t>
                      </a:r>
                      <a:r>
                        <a:rPr lang="en-US" sz="2000" b="1" baseline="0" dirty="0" smtClean="0">
                          <a:solidFill>
                            <a:schemeClr val="bg1"/>
                          </a:solidFill>
                          <a:effectLst/>
                          <a:latin typeface="+mj-lt"/>
                        </a:rPr>
                        <a:t> </a:t>
                      </a:r>
                      <a:r>
                        <a:rPr lang="en-US" sz="2000" b="1" dirty="0" smtClean="0">
                          <a:solidFill>
                            <a:schemeClr val="bg1"/>
                          </a:solidFill>
                          <a:effectLst/>
                          <a:latin typeface="+mj-lt"/>
                        </a:rPr>
                        <a:t>Meadowlark</a:t>
                      </a: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r>
                        <a:rPr lang="en-US" sz="2400" b="1" dirty="0" smtClean="0">
                          <a:effectLst/>
                          <a:latin typeface="+mj-lt"/>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26" name="Picture 6" descr="http://www.shannontech.com/ParkVision/Badlands/bl-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621" y="451974"/>
            <a:ext cx="3192379" cy="2128253"/>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t>Grassland birds</a:t>
            </a:r>
            <a:endParaRPr lang="en-US" sz="4800" dirty="0"/>
          </a:p>
        </p:txBody>
      </p:sp>
      <p:sp>
        <p:nvSpPr>
          <p:cNvPr id="5" name="TextBox 4"/>
          <p:cNvSpPr txBox="1"/>
          <p:nvPr/>
        </p:nvSpPr>
        <p:spPr>
          <a:xfrm>
            <a:off x="6765756" y="6215032"/>
            <a:ext cx="2378244" cy="646331"/>
          </a:xfrm>
          <a:prstGeom prst="rect">
            <a:avLst/>
          </a:prstGeom>
          <a:solidFill>
            <a:schemeClr val="bg1"/>
          </a:solidFill>
        </p:spPr>
        <p:txBody>
          <a:bodyPr wrap="square" rtlCol="0">
            <a:spAutoFit/>
          </a:bodyPr>
          <a:lstStyle/>
          <a:p>
            <a:pPr algn="r"/>
            <a:r>
              <a:rPr lang="en-US" sz="3600" dirty="0" err="1" smtClean="0"/>
              <a:t>Gorzo</a:t>
            </a:r>
            <a:r>
              <a:rPr lang="en-US" sz="3600" dirty="0" smtClean="0"/>
              <a:t> et al.</a:t>
            </a:r>
            <a:endParaRPr lang="en-US" sz="3600" dirty="0"/>
          </a:p>
        </p:txBody>
      </p:sp>
    </p:spTree>
    <p:extLst>
      <p:ext uri="{BB962C8B-B14F-4D97-AF65-F5344CB8AC3E}">
        <p14:creationId xmlns:p14="http://schemas.microsoft.com/office/powerpoint/2010/main" val="3102558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951620" y="451310"/>
            <a:ext cx="3192379" cy="212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ontent Placeholder 3"/>
          <p:cNvGraphicFramePr>
            <a:graphicFrameLocks/>
          </p:cNvGraphicFramePr>
          <p:nvPr>
            <p:extLst>
              <p:ext uri="{D42A27DB-BD31-4B8C-83A1-F6EECF244321}">
                <p14:modId xmlns:p14="http://schemas.microsoft.com/office/powerpoint/2010/main" val="1293861446"/>
              </p:ext>
            </p:extLst>
          </p:nvPr>
        </p:nvGraphicFramePr>
        <p:xfrm>
          <a:off x="17154" y="2580228"/>
          <a:ext cx="9126846" cy="3536160"/>
        </p:xfrm>
        <a:graphic>
          <a:graphicData uri="http://schemas.openxmlformats.org/drawingml/2006/table">
            <a:tbl>
              <a:tblPr firstRow="1">
                <a:tableStyleId>{5C22544A-7EE6-4342-B048-85BDC9FD1C3A}</a:tableStyleId>
              </a:tblPr>
              <a:tblGrid>
                <a:gridCol w="2638364"/>
                <a:gridCol w="2630466"/>
                <a:gridCol w="2079320"/>
                <a:gridCol w="1778696"/>
              </a:tblGrid>
              <a:tr h="481608">
                <a:tc>
                  <a:txBody>
                    <a:bodyPr/>
                    <a:lstStyle/>
                    <a:p>
                      <a:pPr marL="0" marR="0" indent="0">
                        <a:lnSpc>
                          <a:spcPct val="200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Drought</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Heat</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marL="0" marR="0" indent="0" algn="ctr">
                        <a:lnSpc>
                          <a:spcPct val="100000"/>
                        </a:lnSpc>
                        <a:spcBef>
                          <a:spcPts val="0"/>
                        </a:spcBef>
                        <a:spcAft>
                          <a:spcPts val="0"/>
                        </a:spcAft>
                      </a:pPr>
                      <a:r>
                        <a:rPr lang="en-US" sz="2000" b="1" dirty="0" smtClean="0">
                          <a:solidFill>
                            <a:schemeClr val="bg1"/>
                          </a:solidFill>
                          <a:effectLst/>
                          <a:latin typeface="+mj-lt"/>
                          <a:ea typeface="Times New Roman" panose="02020603050405020304" pitchFamily="18" charset="0"/>
                          <a:cs typeface="Times New Roman" panose="02020603050405020304" pitchFamily="18" charset="0"/>
                        </a:rPr>
                        <a:t>Interaction</a:t>
                      </a:r>
                      <a:endParaRPr lang="en-US" sz="2000" b="1"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r>
              <a:tr h="447120">
                <a:tc>
                  <a:txBody>
                    <a:bodyPr/>
                    <a:lstStyle/>
                    <a:p>
                      <a:pPr marL="0" marR="0" indent="0">
                        <a:lnSpc>
                          <a:spcPct val="100000"/>
                        </a:lnSpc>
                        <a:spcBef>
                          <a:spcPts val="0"/>
                        </a:spcBef>
                        <a:spcAft>
                          <a:spcPts val="0"/>
                        </a:spcAft>
                      </a:pPr>
                      <a:r>
                        <a:rPr lang="en-US" sz="2000" b="1" dirty="0">
                          <a:effectLst/>
                          <a:latin typeface="+mj-lt"/>
                        </a:rPr>
                        <a:t> </a:t>
                      </a:r>
                      <a:r>
                        <a:rPr lang="en-US" sz="2000" b="1" dirty="0" smtClean="0">
                          <a:effectLst/>
                          <a:latin typeface="+mj-lt"/>
                        </a:rPr>
                        <a:t>Mourning Dove</a:t>
                      </a:r>
                      <a:endParaRPr lang="en-US" sz="2000" b="1"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effectLst/>
                          <a:latin typeface="+mj-lt"/>
                          <a:ea typeface="Calibri" panose="020F0502020204030204" pitchFamily="34" charset="0"/>
                          <a:cs typeface="Times New Roman" panose="02020603050405020304" pitchFamily="18" charset="0"/>
                        </a:rPr>
                        <a:t> Clay-colored</a:t>
                      </a:r>
                      <a:r>
                        <a:rPr lang="en-US" sz="2000" b="1" baseline="0" dirty="0" smtClean="0">
                          <a:effectLst/>
                          <a:latin typeface="+mj-lt"/>
                          <a:ea typeface="Calibri" panose="020F0502020204030204" pitchFamily="34" charset="0"/>
                          <a:cs typeface="Times New Roman" panose="02020603050405020304" pitchFamily="18" charset="0"/>
                        </a:rPr>
                        <a:t> Sp.</a:t>
                      </a:r>
                      <a:endParaRPr lang="en-US" sz="2000" b="1"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a:effectLst/>
                          <a:latin typeface="+mj-lt"/>
                        </a:rPr>
                        <a:t> </a:t>
                      </a:r>
                      <a:r>
                        <a:rPr lang="en-US" sz="2000" b="1" dirty="0" smtClean="0">
                          <a:effectLst/>
                          <a:latin typeface="+mj-lt"/>
                        </a:rPr>
                        <a:t>Field</a:t>
                      </a:r>
                      <a:r>
                        <a:rPr lang="en-US" sz="2000" b="1" baseline="0" dirty="0" smtClean="0">
                          <a:effectLst/>
                          <a:latin typeface="+mj-lt"/>
                        </a:rPr>
                        <a:t> Sparrow</a:t>
                      </a:r>
                      <a:endParaRPr lang="en-US" sz="2000" b="1"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effectLst/>
                          <a:latin typeface="+mj-lt"/>
                        </a:rPr>
                        <a:t> Lark Sparrow</a:t>
                      </a:r>
                      <a:endParaRPr lang="en-US" sz="2000" b="1"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rPr>
                        <a:t>X</a:t>
                      </a:r>
                      <a:r>
                        <a:rPr lang="en-US" sz="2400" b="1" dirty="0">
                          <a:effectLst/>
                          <a:latin typeface="+mj-lt"/>
                        </a:rPr>
                        <a:t> </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marL="0" marR="0" indent="0">
                        <a:lnSpc>
                          <a:spcPct val="100000"/>
                        </a:lnSpc>
                        <a:spcBef>
                          <a:spcPts val="0"/>
                        </a:spcBef>
                        <a:spcAft>
                          <a:spcPts val="0"/>
                        </a:spcAft>
                      </a:pPr>
                      <a:r>
                        <a:rPr lang="en-US" sz="2000" b="1" dirty="0" smtClean="0">
                          <a:effectLst/>
                          <a:latin typeface="+mj-lt"/>
                        </a:rPr>
                        <a:t> Brewer’s Blackbird</a:t>
                      </a:r>
                      <a:endParaRPr lang="en-US" sz="2000" b="1"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47120">
                <a:tc>
                  <a:txBody>
                    <a:bodyPr/>
                    <a:lstStyle/>
                    <a:p>
                      <a:pPr>
                        <a:lnSpc>
                          <a:spcPct val="100000"/>
                        </a:lnSpc>
                      </a:pPr>
                      <a:r>
                        <a:rPr lang="en-US" sz="2000" b="1" dirty="0" smtClean="0"/>
                        <a:t> </a:t>
                      </a:r>
                      <a:r>
                        <a:rPr lang="en-US" sz="2000" b="1" dirty="0" smtClean="0">
                          <a:latin typeface="+mj-lt"/>
                        </a:rPr>
                        <a:t>Brown-headed</a:t>
                      </a:r>
                      <a:r>
                        <a:rPr lang="en-US" sz="2000" b="1" baseline="0" dirty="0" smtClean="0">
                          <a:latin typeface="+mj-lt"/>
                        </a:rPr>
                        <a:t> Cowbird</a:t>
                      </a:r>
                      <a:endParaRPr lang="en-US" sz="2000" b="1" dirty="0">
                        <a:latin typeface="+mj-lt"/>
                      </a:endParaRPr>
                    </a:p>
                  </a:txBody>
                  <a:tcPr marL="0" marR="0" marT="0" marB="0"/>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X</a:t>
                      </a: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r h="42365">
                <a:tc>
                  <a:txBody>
                    <a:bodyPr/>
                    <a:lstStyle/>
                    <a:p>
                      <a:pPr marL="0" marR="0" indent="0">
                        <a:lnSpc>
                          <a:spcPct val="100000"/>
                        </a:lnSpc>
                        <a:spcBef>
                          <a:spcPts val="0"/>
                        </a:spcBef>
                        <a:spcAft>
                          <a:spcPts val="0"/>
                        </a:spcAft>
                      </a:pPr>
                      <a:endParaRPr lang="en-US" sz="20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00000"/>
                        </a:lnSpc>
                        <a:spcBef>
                          <a:spcPts val="0"/>
                        </a:spcBef>
                        <a:spcAft>
                          <a:spcPts val="0"/>
                        </a:spcAft>
                      </a:pPr>
                      <a:endParaRPr lang="en-US" sz="2400" b="1" dirty="0">
                        <a:effectLst/>
                        <a:latin typeface="+mj-lt"/>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27"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t>Shrub nesters</a:t>
            </a:r>
            <a:endParaRPr lang="en-US" sz="4800" dirty="0"/>
          </a:p>
        </p:txBody>
      </p:sp>
      <p:sp>
        <p:nvSpPr>
          <p:cNvPr id="6" name="TextBox 5"/>
          <p:cNvSpPr txBox="1"/>
          <p:nvPr/>
        </p:nvSpPr>
        <p:spPr>
          <a:xfrm>
            <a:off x="6765756" y="6215032"/>
            <a:ext cx="2378244" cy="646331"/>
          </a:xfrm>
          <a:prstGeom prst="rect">
            <a:avLst/>
          </a:prstGeom>
          <a:solidFill>
            <a:schemeClr val="bg1"/>
          </a:solidFill>
        </p:spPr>
        <p:txBody>
          <a:bodyPr wrap="square" rtlCol="0">
            <a:spAutoFit/>
          </a:bodyPr>
          <a:lstStyle/>
          <a:p>
            <a:pPr algn="r"/>
            <a:r>
              <a:rPr lang="en-US" sz="3600" dirty="0" err="1" smtClean="0"/>
              <a:t>Gorzo</a:t>
            </a:r>
            <a:r>
              <a:rPr lang="en-US" sz="3600" dirty="0" smtClean="0"/>
              <a:t> et al.</a:t>
            </a:r>
            <a:endParaRPr lang="en-US" sz="3600" dirty="0"/>
          </a:p>
        </p:txBody>
      </p:sp>
    </p:spTree>
    <p:extLst>
      <p:ext uri="{BB962C8B-B14F-4D97-AF65-F5344CB8AC3E}">
        <p14:creationId xmlns:p14="http://schemas.microsoft.com/office/powerpoint/2010/main" val="3474807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8438"/>
          <a:stretch/>
        </p:blipFill>
        <p:spPr>
          <a:xfrm>
            <a:off x="239025" y="3007100"/>
            <a:ext cx="2886075" cy="304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4584" r="34687"/>
          <a:stretch/>
        </p:blipFill>
        <p:spPr>
          <a:xfrm>
            <a:off x="3153675" y="3007100"/>
            <a:ext cx="2809875" cy="3048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7865" r="937"/>
          <a:stretch/>
        </p:blipFill>
        <p:spPr>
          <a:xfrm>
            <a:off x="5973075" y="3007100"/>
            <a:ext cx="2852739" cy="304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6633"/>
            <a:ext cx="2194560" cy="16469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1247002"/>
            <a:ext cx="2194560" cy="164801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1247002"/>
            <a:ext cx="2194560" cy="164748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1999" y="1247002"/>
            <a:ext cx="2194560" cy="1646613"/>
          </a:xfrm>
          <a:prstGeom prst="rect">
            <a:avLst/>
          </a:prstGeom>
        </p:spPr>
      </p:pic>
      <p:sp>
        <p:nvSpPr>
          <p:cNvPr id="6" name="TextBox 5"/>
          <p:cNvSpPr txBox="1"/>
          <p:nvPr/>
        </p:nvSpPr>
        <p:spPr>
          <a:xfrm>
            <a:off x="5992125" y="3053276"/>
            <a:ext cx="287354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High frequency of dry days</a:t>
            </a:r>
            <a:endParaRPr lang="en-US" dirty="0">
              <a:solidFill>
                <a:schemeClr val="bg1"/>
              </a:solidFill>
            </a:endParaRPr>
          </a:p>
        </p:txBody>
      </p:sp>
      <p:sp>
        <p:nvSpPr>
          <p:cNvPr id="15" name="TextBox 14"/>
          <p:cNvSpPr txBox="1"/>
          <p:nvPr/>
        </p:nvSpPr>
        <p:spPr>
          <a:xfrm>
            <a:off x="3535597" y="3035754"/>
            <a:ext cx="2257862" cy="369332"/>
          </a:xfrm>
          <a:prstGeom prst="rect">
            <a:avLst/>
          </a:prstGeom>
          <a:noFill/>
        </p:spPr>
        <p:txBody>
          <a:bodyPr wrap="non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Average no. dry </a:t>
            </a:r>
            <a:r>
              <a:rPr lang="en-US" b="1" dirty="0">
                <a:solidFill>
                  <a:schemeClr val="bg1"/>
                </a:solidFill>
                <a:latin typeface="Times New Roman" panose="02020603050405020304" pitchFamily="18" charset="0"/>
                <a:cs typeface="Times New Roman" panose="02020603050405020304" pitchFamily="18" charset="0"/>
              </a:rPr>
              <a:t>days</a:t>
            </a:r>
            <a:endParaRPr lang="en-US" dirty="0">
              <a:solidFill>
                <a:schemeClr val="bg1"/>
              </a:solidFill>
            </a:endParaRPr>
          </a:p>
        </p:txBody>
      </p:sp>
      <p:sp>
        <p:nvSpPr>
          <p:cNvPr id="16" name="Title 1"/>
          <p:cNvSpPr txBox="1">
            <a:spLocks/>
          </p:cNvSpPr>
          <p:nvPr/>
        </p:nvSpPr>
        <p:spPr>
          <a:xfrm>
            <a:off x="152400" y="365126"/>
            <a:ext cx="890016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Extreme weather and forest fragmentation</a:t>
            </a:r>
            <a:endParaRPr lang="en-US" sz="4000" dirty="0"/>
          </a:p>
        </p:txBody>
      </p:sp>
      <p:sp>
        <p:nvSpPr>
          <p:cNvPr id="12" name="TextBox 11"/>
          <p:cNvSpPr txBox="1"/>
          <p:nvPr/>
        </p:nvSpPr>
        <p:spPr>
          <a:xfrm>
            <a:off x="6304547" y="6215032"/>
            <a:ext cx="2839453" cy="646331"/>
          </a:xfrm>
          <a:prstGeom prst="rect">
            <a:avLst/>
          </a:prstGeom>
          <a:solidFill>
            <a:schemeClr val="bg1"/>
          </a:solidFill>
        </p:spPr>
        <p:txBody>
          <a:bodyPr wrap="square" rtlCol="0">
            <a:spAutoFit/>
          </a:bodyPr>
          <a:lstStyle/>
          <a:p>
            <a:pPr algn="r"/>
            <a:r>
              <a:rPr lang="en-US" sz="3600" dirty="0" smtClean="0"/>
              <a:t>Venegas et al.</a:t>
            </a:r>
            <a:endParaRPr lang="en-US" sz="3600" dirty="0"/>
          </a:p>
        </p:txBody>
      </p:sp>
    </p:spTree>
    <p:custDataLst>
      <p:tags r:id="rId1"/>
    </p:custDataLst>
    <p:extLst>
      <p:ext uri="{BB962C8B-B14F-4D97-AF65-F5344CB8AC3E}">
        <p14:creationId xmlns:p14="http://schemas.microsoft.com/office/powerpoint/2010/main" val="365508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575" y="2816192"/>
            <a:ext cx="1676400" cy="6858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Die</a:t>
            </a:r>
            <a:endParaRPr lang="en-US" sz="2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5857775" y="2816192"/>
            <a:ext cx="1676400" cy="685800"/>
          </a:xfrm>
          <a:prstGeom prst="rect">
            <a:avLst/>
          </a:prstGeom>
          <a:solidFill>
            <a:srgbClr val="B0CE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Move</a:t>
            </a:r>
            <a:endParaRPr lang="en-US" sz="2800" dirty="0">
              <a:solidFill>
                <a:schemeClr val="bg1"/>
              </a:solidFill>
              <a:effectLst>
                <a:outerShdw blurRad="38100" dist="38100" dir="2700000" algn="tl">
                  <a:srgbClr val="000000">
                    <a:alpha val="43137"/>
                  </a:srgbClr>
                </a:outerShdw>
              </a:effectLst>
            </a:endParaRPr>
          </a:p>
        </p:txBody>
      </p:sp>
      <p:cxnSp>
        <p:nvCxnSpPr>
          <p:cNvPr id="12" name="Straight Connector 11"/>
          <p:cNvCxnSpPr>
            <a:stCxn id="6" idx="2"/>
          </p:cNvCxnSpPr>
          <p:nvPr/>
        </p:nvCxnSpPr>
        <p:spPr>
          <a:xfrm flipH="1">
            <a:off x="2423859" y="3501992"/>
            <a:ext cx="4916"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7" idx="2"/>
          </p:cNvCxnSpPr>
          <p:nvPr/>
        </p:nvCxnSpPr>
        <p:spPr>
          <a:xfrm>
            <a:off x="6695975" y="3501992"/>
            <a:ext cx="0"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038875" y="5330792"/>
            <a:ext cx="1676400" cy="6858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Concentrate</a:t>
            </a:r>
            <a:endParaRPr lang="en-US" sz="2000" dirty="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676675" y="5330792"/>
            <a:ext cx="1676400" cy="6858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Emigrate</a:t>
            </a:r>
            <a:endParaRPr lang="en-US" sz="2000"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2771675" y="5330792"/>
            <a:ext cx="1676400" cy="6858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Adults</a:t>
            </a:r>
            <a:endParaRPr lang="en-US" sz="2000"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409475" y="5330792"/>
            <a:ext cx="1676400" cy="685800"/>
          </a:xfrm>
          <a:prstGeom prst="rect">
            <a:avLst/>
          </a:prstGeom>
          <a:solidFill>
            <a:srgbClr val="BFD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Chicks</a:t>
            </a:r>
            <a:endParaRPr lang="en-US" sz="2000" dirty="0">
              <a:solidFill>
                <a:schemeClr val="bg1"/>
              </a:solidFill>
              <a:effectLst>
                <a:outerShdw blurRad="38100" dist="38100" dir="2700000" algn="tl">
                  <a:srgbClr val="000000">
                    <a:alpha val="43137"/>
                  </a:srgbClr>
                </a:outerShdw>
              </a:effectLst>
            </a:endParaRPr>
          </a:p>
        </p:txBody>
      </p:sp>
      <p:cxnSp>
        <p:nvCxnSpPr>
          <p:cNvPr id="19" name="Straight Connector 18"/>
          <p:cNvCxnSpPr>
            <a:endCxn id="15" idx="0"/>
          </p:cNvCxnSpPr>
          <p:nvPr/>
        </p:nvCxnSpPr>
        <p:spPr>
          <a:xfrm rot="5400000">
            <a:off x="7440770" y="4889571"/>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rot="5400000">
            <a:off x="5063821" y="4894487"/>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a:off x="3173570"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rot="5400000">
            <a:off x="801538"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6" idx="3"/>
            <a:endCxn id="7" idx="1"/>
          </p:cNvCxnSpPr>
          <p:nvPr/>
        </p:nvCxnSpPr>
        <p:spPr>
          <a:xfrm>
            <a:off x="3266975" y="3159092"/>
            <a:ext cx="25908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37843" y="4441584"/>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0126" y="4448958"/>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2"/>
          </p:cNvCxnSpPr>
          <p:nvPr/>
        </p:nvCxnSpPr>
        <p:spPr>
          <a:xfrm flipH="1">
            <a:off x="4558791" y="1581169"/>
            <a:ext cx="3584" cy="1577923"/>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48" name="Rectangle 47"/>
          <p:cNvSpPr/>
          <p:nvPr/>
        </p:nvSpPr>
        <p:spPr>
          <a:xfrm>
            <a:off x="2771675" y="895369"/>
            <a:ext cx="3581400" cy="685800"/>
          </a:xfrm>
          <a:prstGeom prst="rect">
            <a:avLst/>
          </a:prstGeom>
          <a:solidFill>
            <a:srgbClr val="FF67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solidFill>
                  <a:schemeClr val="bg1"/>
                </a:solidFill>
                <a:effectLst>
                  <a:outerShdw blurRad="38100" dist="38100" dir="2700000" algn="tl">
                    <a:srgbClr val="000000">
                      <a:alpha val="43137"/>
                    </a:srgbClr>
                  </a:outerShdw>
                </a:effectLst>
              </a:rPr>
              <a:t>Extreme event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245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 y="775607"/>
            <a:ext cx="9151787" cy="5146222"/>
          </a:xfrm>
          <a:prstGeom prst="rect">
            <a:avLst/>
          </a:prstGeom>
        </p:spPr>
      </p:pic>
    </p:spTree>
    <p:extLst>
      <p:ext uri="{BB962C8B-B14F-4D97-AF65-F5344CB8AC3E}">
        <p14:creationId xmlns:p14="http://schemas.microsoft.com/office/powerpoint/2010/main" val="427398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918" y="2211839"/>
            <a:ext cx="4401944" cy="3746423"/>
          </a:xfrm>
          <a:prstGeom prst="rect">
            <a:avLst/>
          </a:prstGeom>
        </p:spPr>
      </p:pic>
      <p:sp>
        <p:nvSpPr>
          <p:cNvPr id="6" name="TextBox 5"/>
          <p:cNvSpPr txBox="1"/>
          <p:nvPr/>
        </p:nvSpPr>
        <p:spPr>
          <a:xfrm rot="16200000">
            <a:off x="-651433" y="3887160"/>
            <a:ext cx="2720553" cy="400110"/>
          </a:xfrm>
          <a:prstGeom prst="rect">
            <a:avLst/>
          </a:prstGeom>
          <a:noFill/>
        </p:spPr>
        <p:txBody>
          <a:bodyPr wrap="none" rtlCol="0">
            <a:spAutoFit/>
          </a:bodyPr>
          <a:lstStyle/>
          <a:p>
            <a:r>
              <a:rPr lang="en-US" sz="2000" dirty="0"/>
              <a:t>Overwintering Area (Ha)</a:t>
            </a:r>
          </a:p>
        </p:txBody>
      </p:sp>
      <p:sp>
        <p:nvSpPr>
          <p:cNvPr id="9" name="TextBox 8"/>
          <p:cNvSpPr txBox="1"/>
          <p:nvPr/>
        </p:nvSpPr>
        <p:spPr>
          <a:xfrm>
            <a:off x="2616982" y="2395603"/>
            <a:ext cx="2505383" cy="1200329"/>
          </a:xfrm>
          <a:prstGeom prst="rect">
            <a:avLst/>
          </a:prstGeom>
          <a:noFill/>
        </p:spPr>
        <p:txBody>
          <a:bodyPr wrap="square" rtlCol="0">
            <a:spAutoFit/>
          </a:bodyPr>
          <a:lstStyle/>
          <a:p>
            <a:r>
              <a:rPr lang="en-US" sz="2400" dirty="0"/>
              <a:t>Total area covered by overwintering colonies each year</a:t>
            </a:r>
          </a:p>
        </p:txBody>
      </p:sp>
      <p:pic>
        <p:nvPicPr>
          <p:cNvPr id="10" name="Picture 9" descr="D:\Vugraph Info\Vugraph Templates\Templates-NEW-NMP and Bureau\ident-small_4_onscreen_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black">
          <a:xfrm>
            <a:off x="490729" y="6023438"/>
            <a:ext cx="857250" cy="315515"/>
          </a:xfrm>
          <a:prstGeom prst="rect">
            <a:avLst/>
          </a:prstGeom>
          <a:noFill/>
          <a:ln w="9525">
            <a:noFill/>
            <a:miter lim="800000"/>
            <a:headEnd/>
            <a:tailEnd/>
          </a:ln>
        </p:spPr>
      </p:pic>
      <p:pic>
        <p:nvPicPr>
          <p:cNvPr id="11" name="Picture 10"/>
          <p:cNvPicPr>
            <a:picLocks noChangeAspect="1"/>
          </p:cNvPicPr>
          <p:nvPr/>
        </p:nvPicPr>
        <p:blipFill>
          <a:blip r:embed="rId4"/>
          <a:stretch>
            <a:fillRect/>
          </a:stretch>
        </p:blipFill>
        <p:spPr>
          <a:xfrm>
            <a:off x="5792543" y="4168510"/>
            <a:ext cx="2245569" cy="1789752"/>
          </a:xfrm>
          <a:prstGeom prst="rect">
            <a:avLst/>
          </a:prstGeom>
        </p:spPr>
      </p:pic>
      <p:pic>
        <p:nvPicPr>
          <p:cNvPr id="12" name="Picture 11"/>
          <p:cNvPicPr>
            <a:picLocks noChangeAspect="1"/>
          </p:cNvPicPr>
          <p:nvPr/>
        </p:nvPicPr>
        <p:blipFill>
          <a:blip r:embed="rId5"/>
          <a:stretch>
            <a:fillRect/>
          </a:stretch>
        </p:blipFill>
        <p:spPr>
          <a:xfrm>
            <a:off x="5792543" y="2211839"/>
            <a:ext cx="2245569" cy="1675798"/>
          </a:xfrm>
          <a:prstGeom prst="rect">
            <a:avLst/>
          </a:prstGeom>
        </p:spPr>
      </p:pic>
      <p:sp>
        <p:nvSpPr>
          <p:cNvPr id="13" name="Title 1"/>
          <p:cNvSpPr>
            <a:spLocks noGrp="1"/>
          </p:cNvSpPr>
          <p:nvPr>
            <p:ph type="title"/>
          </p:nvPr>
        </p:nvSpPr>
        <p:spPr>
          <a:xfrm>
            <a:off x="348343" y="365126"/>
            <a:ext cx="8469086" cy="1325563"/>
          </a:xfrm>
        </p:spPr>
        <p:txBody>
          <a:bodyPr>
            <a:normAutofit/>
          </a:bodyPr>
          <a:lstStyle/>
          <a:p>
            <a:r>
              <a:rPr lang="en-US" dirty="0" smtClean="0"/>
              <a:t>Monarchs declined by 90% in 20 yrs.</a:t>
            </a:r>
            <a:endParaRPr lang="en-US" dirty="0"/>
          </a:p>
        </p:txBody>
      </p:sp>
    </p:spTree>
    <p:extLst>
      <p:ext uri="{BB962C8B-B14F-4D97-AF65-F5344CB8AC3E}">
        <p14:creationId xmlns:p14="http://schemas.microsoft.com/office/powerpoint/2010/main" val="3291921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235"/>
            <a:ext cx="9148412" cy="6098941"/>
          </a:xfrm>
          <a:prstGeom prst="rect">
            <a:avLst/>
          </a:prstGeom>
        </p:spPr>
      </p:pic>
    </p:spTree>
    <p:extLst>
      <p:ext uri="{BB962C8B-B14F-4D97-AF65-F5344CB8AC3E}">
        <p14:creationId xmlns:p14="http://schemas.microsoft.com/office/powerpoint/2010/main" val="40044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575" y="2816192"/>
            <a:ext cx="1676400" cy="6858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Die</a:t>
            </a:r>
            <a:endParaRPr lang="en-US" sz="2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5857775" y="2816192"/>
            <a:ext cx="1676400" cy="685800"/>
          </a:xfrm>
          <a:prstGeom prst="rect">
            <a:avLst/>
          </a:prstGeom>
          <a:solidFill>
            <a:srgbClr val="B0CE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Move</a:t>
            </a:r>
            <a:endParaRPr lang="en-US" sz="2800" dirty="0">
              <a:solidFill>
                <a:schemeClr val="bg1"/>
              </a:solidFill>
              <a:effectLst>
                <a:outerShdw blurRad="38100" dist="38100" dir="2700000" algn="tl">
                  <a:srgbClr val="000000">
                    <a:alpha val="43137"/>
                  </a:srgbClr>
                </a:outerShdw>
              </a:effectLst>
            </a:endParaRPr>
          </a:p>
        </p:txBody>
      </p:sp>
      <p:cxnSp>
        <p:nvCxnSpPr>
          <p:cNvPr id="12" name="Straight Connector 11"/>
          <p:cNvCxnSpPr>
            <a:stCxn id="6" idx="2"/>
          </p:cNvCxnSpPr>
          <p:nvPr/>
        </p:nvCxnSpPr>
        <p:spPr>
          <a:xfrm flipH="1">
            <a:off x="2423859" y="3501992"/>
            <a:ext cx="4916"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7" idx="2"/>
          </p:cNvCxnSpPr>
          <p:nvPr/>
        </p:nvCxnSpPr>
        <p:spPr>
          <a:xfrm>
            <a:off x="6695975" y="3501992"/>
            <a:ext cx="0"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038875" y="5330792"/>
            <a:ext cx="1676400" cy="6858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Concentrate</a:t>
            </a:r>
            <a:endParaRPr lang="en-US" sz="2000" dirty="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676675" y="5330792"/>
            <a:ext cx="1676400" cy="6858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Emigrate</a:t>
            </a:r>
            <a:endParaRPr lang="en-US" sz="2000"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2771675" y="5330792"/>
            <a:ext cx="1676400" cy="6858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Adults</a:t>
            </a:r>
            <a:endParaRPr lang="en-US" sz="2000"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409475" y="5330792"/>
            <a:ext cx="1676400" cy="685800"/>
          </a:xfrm>
          <a:prstGeom prst="rect">
            <a:avLst/>
          </a:prstGeom>
          <a:solidFill>
            <a:srgbClr val="BFD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Chicks</a:t>
            </a:r>
            <a:endParaRPr lang="en-US" sz="2000" dirty="0">
              <a:solidFill>
                <a:schemeClr val="bg1"/>
              </a:solidFill>
              <a:effectLst>
                <a:outerShdw blurRad="38100" dist="38100" dir="2700000" algn="tl">
                  <a:srgbClr val="000000">
                    <a:alpha val="43137"/>
                  </a:srgbClr>
                </a:outerShdw>
              </a:effectLst>
            </a:endParaRPr>
          </a:p>
        </p:txBody>
      </p:sp>
      <p:cxnSp>
        <p:nvCxnSpPr>
          <p:cNvPr id="19" name="Straight Connector 18"/>
          <p:cNvCxnSpPr>
            <a:endCxn id="15" idx="0"/>
          </p:cNvCxnSpPr>
          <p:nvPr/>
        </p:nvCxnSpPr>
        <p:spPr>
          <a:xfrm rot="5400000">
            <a:off x="7440770" y="4889571"/>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rot="5400000">
            <a:off x="5063821" y="4894487"/>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a:off x="3173570"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rot="5400000">
            <a:off x="801538"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6" idx="3"/>
            <a:endCxn id="7" idx="1"/>
          </p:cNvCxnSpPr>
          <p:nvPr/>
        </p:nvCxnSpPr>
        <p:spPr>
          <a:xfrm>
            <a:off x="3266975" y="3159092"/>
            <a:ext cx="25908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37843" y="4441584"/>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0126" y="4448958"/>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2"/>
          </p:cNvCxnSpPr>
          <p:nvPr/>
        </p:nvCxnSpPr>
        <p:spPr>
          <a:xfrm flipH="1">
            <a:off x="4558791" y="1581169"/>
            <a:ext cx="3584" cy="1577923"/>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48" name="Rectangle 47"/>
          <p:cNvSpPr/>
          <p:nvPr/>
        </p:nvSpPr>
        <p:spPr>
          <a:xfrm>
            <a:off x="2771675" y="895369"/>
            <a:ext cx="3581400" cy="685800"/>
          </a:xfrm>
          <a:prstGeom prst="rect">
            <a:avLst/>
          </a:prstGeom>
          <a:solidFill>
            <a:srgbClr val="FF67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solidFill>
                  <a:schemeClr val="bg1"/>
                </a:solidFill>
                <a:effectLst>
                  <a:outerShdw blurRad="38100" dist="38100" dir="2700000" algn="tl">
                    <a:srgbClr val="000000">
                      <a:alpha val="43137"/>
                    </a:srgbClr>
                  </a:outerShdw>
                </a:effectLst>
              </a:rPr>
              <a:t>Extreme event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2802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235"/>
            <a:ext cx="9148412" cy="6098941"/>
          </a:xfrm>
          <a:prstGeom prst="rect">
            <a:avLst/>
          </a:prstGeom>
        </p:spPr>
      </p:pic>
      <p:sp>
        <p:nvSpPr>
          <p:cNvPr id="4" name="Rectangle 3"/>
          <p:cNvSpPr/>
          <p:nvPr/>
        </p:nvSpPr>
        <p:spPr>
          <a:xfrm>
            <a:off x="555172" y="1208315"/>
            <a:ext cx="8044542" cy="3416320"/>
          </a:xfrm>
          <a:prstGeom prst="rect">
            <a:avLst/>
          </a:prstGeom>
          <a:solidFill>
            <a:schemeClr val="bg1">
              <a:lumMod val="50000"/>
              <a:lumOff val="50000"/>
              <a:alpha val="83000"/>
            </a:schemeClr>
          </a:solidFill>
        </p:spPr>
        <p:txBody>
          <a:bodyPr wrap="square">
            <a:spAutoFit/>
          </a:bodyPr>
          <a:lstStyle/>
          <a:p>
            <a:pPr>
              <a:lnSpc>
                <a:spcPct val="120000"/>
              </a:lnSpc>
            </a:pPr>
            <a:r>
              <a:rPr lang="en-US" sz="3600" i="1" dirty="0" smtClean="0">
                <a:solidFill>
                  <a:schemeClr val="bg1"/>
                </a:solidFill>
                <a:effectLst>
                  <a:outerShdw blurRad="38100" dist="38100" dir="2700000" algn="tl">
                    <a:srgbClr val="000000">
                      <a:alpha val="43137"/>
                    </a:srgbClr>
                  </a:outerShdw>
                </a:effectLst>
              </a:rPr>
              <a:t>“We </a:t>
            </a:r>
            <a:r>
              <a:rPr lang="en-US" sz="3600" i="1" dirty="0">
                <a:solidFill>
                  <a:schemeClr val="bg1"/>
                </a:solidFill>
                <a:effectLst>
                  <a:outerShdw blurRad="38100" dist="38100" dir="2700000" algn="tl">
                    <a:srgbClr val="000000">
                      <a:alpha val="43137"/>
                    </a:srgbClr>
                  </a:outerShdw>
                </a:effectLst>
              </a:rPr>
              <a:t>have also agreed to work on the preservation of the Monarch butterfly.  It is a landmark species in North America.  </a:t>
            </a:r>
            <a:r>
              <a:rPr lang="en-US" sz="3600" i="1" dirty="0" smtClean="0">
                <a:solidFill>
                  <a:schemeClr val="bg1"/>
                </a:solidFill>
                <a:effectLst>
                  <a:outerShdw blurRad="38100" dist="38100" dir="2700000" algn="tl">
                    <a:srgbClr val="000000">
                      <a:alpha val="43137"/>
                    </a:srgbClr>
                  </a:outerShdw>
                </a:effectLst>
              </a:rPr>
              <a:t/>
            </a:r>
            <a:br>
              <a:rPr lang="en-US" sz="3600" i="1" dirty="0" smtClean="0">
                <a:solidFill>
                  <a:schemeClr val="bg1"/>
                </a:solidFill>
                <a:effectLst>
                  <a:outerShdw blurRad="38100" dist="38100" dir="2700000" algn="tl">
                    <a:srgbClr val="000000">
                      <a:alpha val="43137"/>
                    </a:srgbClr>
                  </a:outerShdw>
                </a:effectLst>
              </a:rPr>
            </a:br>
            <a:r>
              <a:rPr lang="en-US" sz="3600" i="1" dirty="0" smtClean="0">
                <a:solidFill>
                  <a:schemeClr val="bg1"/>
                </a:solidFill>
                <a:effectLst>
                  <a:outerShdw blurRad="38100" dist="38100" dir="2700000" algn="tl">
                    <a:srgbClr val="000000">
                      <a:alpha val="43137"/>
                    </a:srgbClr>
                  </a:outerShdw>
                </a:effectLst>
              </a:rPr>
              <a:t>“…. we </a:t>
            </a:r>
            <a:r>
              <a:rPr lang="en-US" sz="3600" i="1" dirty="0">
                <a:solidFill>
                  <a:schemeClr val="bg1"/>
                </a:solidFill>
                <a:effectLst>
                  <a:outerShdw blurRad="38100" dist="38100" dir="2700000" algn="tl">
                    <a:srgbClr val="000000">
                      <a:alpha val="43137"/>
                    </a:srgbClr>
                  </a:outerShdw>
                </a:effectLst>
              </a:rPr>
              <a:t>have agreed to work a taskforce </a:t>
            </a:r>
            <a:r>
              <a:rPr lang="en-US" sz="3600" i="1" dirty="0" smtClean="0">
                <a:solidFill>
                  <a:schemeClr val="bg1"/>
                </a:solidFill>
                <a:effectLst>
                  <a:outerShdw blurRad="38100" dist="38100" dir="2700000" algn="tl">
                    <a:srgbClr val="000000">
                      <a:alpha val="43137"/>
                    </a:srgbClr>
                  </a:outerShdw>
                </a:effectLst>
              </a:rPr>
              <a:t>… to </a:t>
            </a:r>
            <a:r>
              <a:rPr lang="en-US" sz="3600" i="1" dirty="0">
                <a:solidFill>
                  <a:schemeClr val="bg1"/>
                </a:solidFill>
                <a:effectLst>
                  <a:outerShdw blurRad="38100" dist="38100" dir="2700000" algn="tl">
                    <a:srgbClr val="000000">
                      <a:alpha val="43137"/>
                    </a:srgbClr>
                  </a:outerShdw>
                </a:effectLst>
              </a:rPr>
              <a:t>preserve the Monarch </a:t>
            </a:r>
            <a:r>
              <a:rPr lang="en-US" sz="3600" i="1" dirty="0" smtClean="0">
                <a:solidFill>
                  <a:schemeClr val="bg1"/>
                </a:solidFill>
                <a:effectLst>
                  <a:outerShdw blurRad="38100" dist="38100" dir="2700000" algn="tl">
                    <a:srgbClr val="000000">
                      <a:alpha val="43137"/>
                    </a:srgbClr>
                  </a:outerShdw>
                </a:effectLst>
              </a:rPr>
              <a:t>butterfly”</a:t>
            </a:r>
            <a:endParaRPr lang="en-US" sz="36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221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Monarchs</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701" t="15426" r="10418" b="32976"/>
          <a:stretch/>
        </p:blipFill>
        <p:spPr bwMode="auto">
          <a:xfrm>
            <a:off x="4675957" y="1817914"/>
            <a:ext cx="4227264"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685799" y="1690689"/>
            <a:ext cx="3886201" cy="4351338"/>
          </a:xfrm>
        </p:spPr>
        <p:txBody>
          <a:bodyPr>
            <a:noAutofit/>
          </a:bodyPr>
          <a:lstStyle/>
          <a:p>
            <a:r>
              <a:rPr lang="en-US" sz="3200" dirty="0" smtClean="0">
                <a:latin typeface="+mj-lt"/>
              </a:rPr>
              <a:t>FWS petitioned to list Monarchs as Threatened</a:t>
            </a:r>
          </a:p>
          <a:p>
            <a:r>
              <a:rPr lang="en-US" sz="3200" dirty="0" smtClean="0">
                <a:latin typeface="+mj-lt"/>
              </a:rPr>
              <a:t>EPA sued because of  “unreasonable adverse effects [of glyphosate] on the environment”, particularly Monarchs</a:t>
            </a:r>
            <a:endParaRPr lang="en-US" sz="3200" dirty="0">
              <a:latin typeface="+mj-lt"/>
            </a:endParaRPr>
          </a:p>
        </p:txBody>
      </p:sp>
    </p:spTree>
    <p:extLst>
      <p:ext uri="{BB962C8B-B14F-4D97-AF65-F5344CB8AC3E}">
        <p14:creationId xmlns:p14="http://schemas.microsoft.com/office/powerpoint/2010/main" val="73569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Vugraph Info\Vugraph Templates\Templates-NEW-NMP and Bureau\ident-small_4_onscreen_png.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black">
          <a:xfrm>
            <a:off x="1254815" y="5685236"/>
            <a:ext cx="857250" cy="315515"/>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771825" y="1669573"/>
            <a:ext cx="7561908" cy="4432843"/>
          </a:xfrm>
          <a:prstGeom prst="rect">
            <a:avLst/>
          </a:prstGeom>
        </p:spPr>
      </p:pic>
      <p:sp>
        <p:nvSpPr>
          <p:cNvPr id="6" name="Title 5"/>
          <p:cNvSpPr>
            <a:spLocks noGrp="1"/>
          </p:cNvSpPr>
          <p:nvPr>
            <p:ph type="title"/>
          </p:nvPr>
        </p:nvSpPr>
        <p:spPr/>
        <p:txBody>
          <a:bodyPr/>
          <a:lstStyle/>
          <a:p>
            <a:r>
              <a:rPr lang="en-US" dirty="0" smtClean="0"/>
              <a:t>Monarch prairie passage</a:t>
            </a:r>
            <a:endParaRPr lang="en-US" dirty="0"/>
          </a:p>
        </p:txBody>
      </p:sp>
    </p:spTree>
    <p:extLst>
      <p:ext uri="{BB962C8B-B14F-4D97-AF65-F5344CB8AC3E}">
        <p14:creationId xmlns:p14="http://schemas.microsoft.com/office/powerpoint/2010/main" val="443129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variability</a:t>
            </a:r>
            <a:endParaRPr lang="en-US" dirty="0"/>
          </a:p>
        </p:txBody>
      </p:sp>
      <p:grpSp>
        <p:nvGrpSpPr>
          <p:cNvPr id="7" name="Group 6"/>
          <p:cNvGrpSpPr/>
          <p:nvPr/>
        </p:nvGrpSpPr>
        <p:grpSpPr>
          <a:xfrm>
            <a:off x="1558929" y="1690689"/>
            <a:ext cx="6093613" cy="4870677"/>
            <a:chOff x="1286901" y="1981200"/>
            <a:chExt cx="5139589" cy="4348163"/>
          </a:xfrm>
        </p:grpSpPr>
        <p:sp>
          <p:nvSpPr>
            <p:cNvPr id="4" name="Rectangle 3"/>
            <p:cNvSpPr/>
            <p:nvPr/>
          </p:nvSpPr>
          <p:spPr>
            <a:xfrm>
              <a:off x="1286901" y="1981200"/>
              <a:ext cx="5135670" cy="4348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856" y="2553087"/>
              <a:ext cx="4876634" cy="349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58498" y="2037376"/>
              <a:ext cx="4059349" cy="631946"/>
            </a:xfrm>
            <a:prstGeom prst="rect">
              <a:avLst/>
            </a:prstGeom>
            <a:noFill/>
          </p:spPr>
          <p:txBody>
            <a:bodyPr wrap="none" rtlCol="0">
              <a:spAutoFit/>
            </a:bodyPr>
            <a:lstStyle/>
            <a:p>
              <a:pPr algn="ctr"/>
              <a:r>
                <a:rPr lang="en-US" sz="2000" b="1" dirty="0">
                  <a:solidFill>
                    <a:schemeClr val="bg1"/>
                  </a:solidFill>
                </a:rPr>
                <a:t>Monarch Conservation Science Partnership </a:t>
              </a:r>
            </a:p>
            <a:p>
              <a:pPr algn="ctr"/>
              <a:r>
                <a:rPr lang="en-US" sz="2000" b="1" dirty="0">
                  <a:solidFill>
                    <a:schemeClr val="bg1"/>
                  </a:solidFill>
                </a:rPr>
                <a:t>Threats Assessment</a:t>
              </a:r>
            </a:p>
          </p:txBody>
        </p:sp>
        <p:sp>
          <p:nvSpPr>
            <p:cNvPr id="10" name="Oval 9"/>
            <p:cNvSpPr/>
            <p:nvPr/>
          </p:nvSpPr>
          <p:spPr>
            <a:xfrm>
              <a:off x="1387109" y="3117057"/>
              <a:ext cx="977030" cy="678656"/>
            </a:xfrm>
            <a:prstGeom prst="ellipse">
              <a:avLst/>
            </a:prstGeom>
            <a:no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grpSp>
    </p:spTree>
    <p:extLst>
      <p:ext uri="{BB962C8B-B14F-4D97-AF65-F5344CB8AC3E}">
        <p14:creationId xmlns:p14="http://schemas.microsoft.com/office/powerpoint/2010/main" val="3836913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3" descr="Z:\Monarch\Apr2004_2004_2013_occur.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908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35417" y="0"/>
            <a:ext cx="3387466" cy="1015663"/>
          </a:xfrm>
          <a:prstGeom prst="rect">
            <a:avLst/>
          </a:prstGeom>
          <a:noFill/>
        </p:spPr>
        <p:txBody>
          <a:bodyPr wrap="none" rtlCol="0">
            <a:spAutoFit/>
          </a:bodyPr>
          <a:lstStyle/>
          <a:p>
            <a:r>
              <a:rPr lang="en-US" sz="6000" dirty="0" smtClean="0">
                <a:solidFill>
                  <a:schemeClr val="bg1"/>
                </a:solidFill>
              </a:rPr>
              <a:t>April 2004</a:t>
            </a:r>
            <a:endParaRPr lang="en-US" sz="6000" dirty="0">
              <a:solidFill>
                <a:schemeClr val="bg1"/>
              </a:solidFill>
            </a:endParaRPr>
          </a:p>
        </p:txBody>
      </p:sp>
      <p:sp>
        <p:nvSpPr>
          <p:cNvPr id="7" name="TextBox 6"/>
          <p:cNvSpPr txBox="1"/>
          <p:nvPr/>
        </p:nvSpPr>
        <p:spPr>
          <a:xfrm>
            <a:off x="6237171" y="6215032"/>
            <a:ext cx="2906829" cy="646331"/>
          </a:xfrm>
          <a:prstGeom prst="rect">
            <a:avLst/>
          </a:prstGeom>
          <a:solidFill>
            <a:schemeClr val="tx1"/>
          </a:solidFill>
        </p:spPr>
        <p:txBody>
          <a:bodyPr wrap="square" rtlCol="0">
            <a:spAutoFit/>
          </a:bodyPr>
          <a:lstStyle/>
          <a:p>
            <a:pPr algn="r"/>
            <a:r>
              <a:rPr lang="en-US" sz="3600" dirty="0" smtClean="0">
                <a:solidFill>
                  <a:schemeClr val="bg1"/>
                </a:solidFill>
              </a:rPr>
              <a:t>Bateman et al.</a:t>
            </a:r>
            <a:endParaRPr lang="en-US" sz="3600" dirty="0">
              <a:solidFill>
                <a:schemeClr val="bg1"/>
              </a:solidFill>
            </a:endParaRPr>
          </a:p>
        </p:txBody>
      </p:sp>
    </p:spTree>
    <p:extLst>
      <p:ext uri="{BB962C8B-B14F-4D97-AF65-F5344CB8AC3E}">
        <p14:creationId xmlns:p14="http://schemas.microsoft.com/office/powerpoint/2010/main" val="599681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0371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 name="Picture 2" descr="Z:\Monarch\Apr2008_2004_2013_occur.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6627"/>
            <a:ext cx="9355757" cy="71708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35417" y="0"/>
            <a:ext cx="3387466" cy="1015663"/>
          </a:xfrm>
          <a:prstGeom prst="rect">
            <a:avLst/>
          </a:prstGeom>
          <a:noFill/>
        </p:spPr>
        <p:txBody>
          <a:bodyPr wrap="none" rtlCol="0">
            <a:spAutoFit/>
          </a:bodyPr>
          <a:lstStyle/>
          <a:p>
            <a:r>
              <a:rPr lang="en-US" sz="6000" dirty="0" smtClean="0">
                <a:solidFill>
                  <a:schemeClr val="bg1"/>
                </a:solidFill>
              </a:rPr>
              <a:t>April 2008</a:t>
            </a:r>
            <a:endParaRPr lang="en-US" sz="6000" dirty="0">
              <a:solidFill>
                <a:schemeClr val="bg1"/>
              </a:solidFill>
            </a:endParaRPr>
          </a:p>
        </p:txBody>
      </p:sp>
      <p:sp>
        <p:nvSpPr>
          <p:cNvPr id="10" name="TextBox 9"/>
          <p:cNvSpPr txBox="1"/>
          <p:nvPr/>
        </p:nvSpPr>
        <p:spPr>
          <a:xfrm>
            <a:off x="6237171" y="6215032"/>
            <a:ext cx="2906829" cy="646331"/>
          </a:xfrm>
          <a:prstGeom prst="rect">
            <a:avLst/>
          </a:prstGeom>
          <a:solidFill>
            <a:schemeClr val="tx1"/>
          </a:solidFill>
        </p:spPr>
        <p:txBody>
          <a:bodyPr wrap="square" rtlCol="0">
            <a:spAutoFit/>
          </a:bodyPr>
          <a:lstStyle/>
          <a:p>
            <a:pPr algn="r"/>
            <a:r>
              <a:rPr lang="en-US" sz="3600" dirty="0" smtClean="0">
                <a:solidFill>
                  <a:schemeClr val="bg1"/>
                </a:solidFill>
              </a:rPr>
              <a:t>Bateman et al.</a:t>
            </a:r>
            <a:endParaRPr lang="en-US" sz="3600" dirty="0">
              <a:solidFill>
                <a:schemeClr val="bg1"/>
              </a:solidFill>
            </a:endParaRPr>
          </a:p>
        </p:txBody>
      </p:sp>
    </p:spTree>
    <p:extLst>
      <p:ext uri="{BB962C8B-B14F-4D97-AF65-F5344CB8AC3E}">
        <p14:creationId xmlns:p14="http://schemas.microsoft.com/office/powerpoint/2010/main" val="1343578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5627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 name="Picture 7" descr="Z:\Monarch\Apr2013_2004_2013_occur.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59" y="-173253"/>
            <a:ext cx="8941870" cy="7498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35417" y="0"/>
            <a:ext cx="3387466" cy="1015663"/>
          </a:xfrm>
          <a:prstGeom prst="rect">
            <a:avLst/>
          </a:prstGeom>
          <a:noFill/>
        </p:spPr>
        <p:txBody>
          <a:bodyPr wrap="none" rtlCol="0">
            <a:spAutoFit/>
          </a:bodyPr>
          <a:lstStyle/>
          <a:p>
            <a:r>
              <a:rPr lang="en-US" sz="6000" dirty="0" smtClean="0">
                <a:solidFill>
                  <a:schemeClr val="bg1"/>
                </a:solidFill>
              </a:rPr>
              <a:t>April 2013</a:t>
            </a:r>
            <a:endParaRPr lang="en-US" sz="6000" dirty="0">
              <a:solidFill>
                <a:schemeClr val="bg1"/>
              </a:solidFill>
            </a:endParaRPr>
          </a:p>
        </p:txBody>
      </p:sp>
      <p:sp>
        <p:nvSpPr>
          <p:cNvPr id="11" name="TextBox 10"/>
          <p:cNvSpPr txBox="1"/>
          <p:nvPr/>
        </p:nvSpPr>
        <p:spPr>
          <a:xfrm>
            <a:off x="6237171" y="6215032"/>
            <a:ext cx="2906829" cy="646331"/>
          </a:xfrm>
          <a:prstGeom prst="rect">
            <a:avLst/>
          </a:prstGeom>
          <a:solidFill>
            <a:schemeClr val="tx1"/>
          </a:solidFill>
        </p:spPr>
        <p:txBody>
          <a:bodyPr wrap="square" rtlCol="0">
            <a:spAutoFit/>
          </a:bodyPr>
          <a:lstStyle/>
          <a:p>
            <a:pPr algn="r"/>
            <a:r>
              <a:rPr lang="en-US" sz="3600" dirty="0" smtClean="0">
                <a:solidFill>
                  <a:schemeClr val="bg1"/>
                </a:solidFill>
              </a:rPr>
              <a:t>Bateman et al.</a:t>
            </a:r>
            <a:endParaRPr lang="en-US" sz="3600" dirty="0">
              <a:solidFill>
                <a:schemeClr val="bg1"/>
              </a:solidFill>
            </a:endParaRPr>
          </a:p>
        </p:txBody>
      </p:sp>
    </p:spTree>
    <p:extLst>
      <p:ext uri="{BB962C8B-B14F-4D97-AF65-F5344CB8AC3E}">
        <p14:creationId xmlns:p14="http://schemas.microsoft.com/office/powerpoint/2010/main" val="3229850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575" y="2816192"/>
            <a:ext cx="1676400" cy="6858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Die</a:t>
            </a:r>
            <a:endParaRPr lang="en-US" sz="2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5857775" y="2816192"/>
            <a:ext cx="1676400" cy="685800"/>
          </a:xfrm>
          <a:prstGeom prst="rect">
            <a:avLst/>
          </a:prstGeom>
          <a:solidFill>
            <a:srgbClr val="B0CE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bg1"/>
                </a:solidFill>
                <a:effectLst>
                  <a:outerShdw blurRad="38100" dist="38100" dir="2700000" algn="tl">
                    <a:srgbClr val="000000">
                      <a:alpha val="43137"/>
                    </a:srgbClr>
                  </a:outerShdw>
                </a:effectLst>
              </a:rPr>
              <a:t>Move</a:t>
            </a:r>
            <a:endParaRPr lang="en-US" sz="2800" dirty="0">
              <a:solidFill>
                <a:schemeClr val="bg1"/>
              </a:solidFill>
              <a:effectLst>
                <a:outerShdw blurRad="38100" dist="38100" dir="2700000" algn="tl">
                  <a:srgbClr val="000000">
                    <a:alpha val="43137"/>
                  </a:srgbClr>
                </a:outerShdw>
              </a:effectLst>
            </a:endParaRPr>
          </a:p>
        </p:txBody>
      </p:sp>
      <p:cxnSp>
        <p:nvCxnSpPr>
          <p:cNvPr id="12" name="Straight Connector 11"/>
          <p:cNvCxnSpPr>
            <a:stCxn id="6" idx="2"/>
          </p:cNvCxnSpPr>
          <p:nvPr/>
        </p:nvCxnSpPr>
        <p:spPr>
          <a:xfrm flipH="1">
            <a:off x="2423859" y="3501992"/>
            <a:ext cx="4916"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7" idx="2"/>
          </p:cNvCxnSpPr>
          <p:nvPr/>
        </p:nvCxnSpPr>
        <p:spPr>
          <a:xfrm>
            <a:off x="6695975" y="3501992"/>
            <a:ext cx="0" cy="94696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038875" y="5330792"/>
            <a:ext cx="1676400" cy="6858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Concentrate</a:t>
            </a:r>
            <a:endParaRPr lang="en-US" sz="2000" dirty="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676675" y="5330792"/>
            <a:ext cx="1676400" cy="6858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Emigrate</a:t>
            </a:r>
            <a:endParaRPr lang="en-US" sz="2000"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2771675" y="5330792"/>
            <a:ext cx="1676400" cy="6858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Adults</a:t>
            </a:r>
            <a:endParaRPr lang="en-US" sz="2000"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409475" y="5330792"/>
            <a:ext cx="1676400" cy="685800"/>
          </a:xfrm>
          <a:prstGeom prst="rect">
            <a:avLst/>
          </a:prstGeom>
          <a:solidFill>
            <a:srgbClr val="BFD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effectLst>
                  <a:outerShdw blurRad="38100" dist="38100" dir="2700000" algn="tl">
                    <a:srgbClr val="000000">
                      <a:alpha val="43137"/>
                    </a:srgbClr>
                  </a:outerShdw>
                </a:effectLst>
              </a:rPr>
              <a:t>Chicks</a:t>
            </a:r>
            <a:endParaRPr lang="en-US" sz="2000" dirty="0">
              <a:solidFill>
                <a:schemeClr val="bg1"/>
              </a:solidFill>
              <a:effectLst>
                <a:outerShdw blurRad="38100" dist="38100" dir="2700000" algn="tl">
                  <a:srgbClr val="000000">
                    <a:alpha val="43137"/>
                  </a:srgbClr>
                </a:outerShdw>
              </a:effectLst>
            </a:endParaRPr>
          </a:p>
        </p:txBody>
      </p:sp>
      <p:cxnSp>
        <p:nvCxnSpPr>
          <p:cNvPr id="19" name="Straight Connector 18"/>
          <p:cNvCxnSpPr>
            <a:endCxn id="15" idx="0"/>
          </p:cNvCxnSpPr>
          <p:nvPr/>
        </p:nvCxnSpPr>
        <p:spPr>
          <a:xfrm rot="5400000">
            <a:off x="7440770" y="4889571"/>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rot="5400000">
            <a:off x="5063821" y="4894487"/>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a:off x="3173570"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rot="5400000">
            <a:off x="801538" y="4887113"/>
            <a:ext cx="877526" cy="4916"/>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6" idx="3"/>
            <a:endCxn id="7" idx="1"/>
          </p:cNvCxnSpPr>
          <p:nvPr/>
        </p:nvCxnSpPr>
        <p:spPr>
          <a:xfrm>
            <a:off x="3266975" y="3159092"/>
            <a:ext cx="25908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37843" y="4441584"/>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0126" y="4448958"/>
            <a:ext cx="2372032" cy="9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2"/>
          </p:cNvCxnSpPr>
          <p:nvPr/>
        </p:nvCxnSpPr>
        <p:spPr>
          <a:xfrm flipH="1">
            <a:off x="4558791" y="1581169"/>
            <a:ext cx="3584" cy="1577923"/>
          </a:xfrm>
          <a:prstGeom prst="line">
            <a:avLst/>
          </a:prstGeom>
          <a:ln w="38100">
            <a:solidFill>
              <a:schemeClr val="tx1">
                <a:lumMod val="50000"/>
              </a:schemeClr>
            </a:solidFill>
          </a:ln>
        </p:spPr>
        <p:style>
          <a:lnRef idx="3">
            <a:schemeClr val="accent1"/>
          </a:lnRef>
          <a:fillRef idx="0">
            <a:schemeClr val="accent1"/>
          </a:fillRef>
          <a:effectRef idx="2">
            <a:schemeClr val="accent1"/>
          </a:effectRef>
          <a:fontRef idx="minor">
            <a:schemeClr val="tx1"/>
          </a:fontRef>
        </p:style>
      </p:cxnSp>
      <p:sp>
        <p:nvSpPr>
          <p:cNvPr id="48" name="Rectangle 47"/>
          <p:cNvSpPr/>
          <p:nvPr/>
        </p:nvSpPr>
        <p:spPr>
          <a:xfrm>
            <a:off x="2771675" y="895369"/>
            <a:ext cx="3581400" cy="685800"/>
          </a:xfrm>
          <a:prstGeom prst="rect">
            <a:avLst/>
          </a:prstGeom>
          <a:solidFill>
            <a:srgbClr val="FF67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solidFill>
                  <a:schemeClr val="bg1"/>
                </a:solidFill>
                <a:effectLst>
                  <a:outerShdw blurRad="38100" dist="38100" dir="2700000" algn="tl">
                    <a:srgbClr val="000000">
                      <a:alpha val="43137"/>
                    </a:srgbClr>
                  </a:outerShdw>
                </a:effectLst>
              </a:rPr>
              <a:t>Extreme event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493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Conclusions</a:t>
            </a:r>
            <a:endParaRPr lang="en-US" sz="5400" dirty="0"/>
          </a:p>
        </p:txBody>
      </p:sp>
      <p:sp>
        <p:nvSpPr>
          <p:cNvPr id="3" name="Content Placeholder 2"/>
          <p:cNvSpPr>
            <a:spLocks noGrp="1"/>
          </p:cNvSpPr>
          <p:nvPr>
            <p:ph idx="1"/>
          </p:nvPr>
        </p:nvSpPr>
        <p:spPr>
          <a:xfrm>
            <a:off x="628650" y="1825625"/>
            <a:ext cx="6828064" cy="4351338"/>
          </a:xfrm>
        </p:spPr>
        <p:txBody>
          <a:bodyPr>
            <a:noAutofit/>
          </a:bodyPr>
          <a:lstStyle/>
          <a:p>
            <a:r>
              <a:rPr lang="en-US" sz="3600" dirty="0" smtClean="0"/>
              <a:t>What are fine-scale patterns of climate extremes?</a:t>
            </a:r>
          </a:p>
          <a:p>
            <a:r>
              <a:rPr lang="en-US" sz="3600" dirty="0" smtClean="0"/>
              <a:t>Which refuges will see increases in which extremes?</a:t>
            </a:r>
          </a:p>
          <a:p>
            <a:r>
              <a:rPr lang="en-US" sz="3600" dirty="0" smtClean="0"/>
              <a:t>How did and how will birds respond to extremes?</a:t>
            </a:r>
          </a:p>
          <a:p>
            <a:r>
              <a:rPr lang="en-US" sz="3600" dirty="0" smtClean="0"/>
              <a:t>And what about Monarch butterflies?</a:t>
            </a:r>
            <a:endParaRPr lang="en-US" sz="3600" dirty="0"/>
          </a:p>
        </p:txBody>
      </p:sp>
    </p:spTree>
    <p:extLst>
      <p:ext uri="{BB962C8B-B14F-4D97-AF65-F5344CB8AC3E}">
        <p14:creationId xmlns:p14="http://schemas.microsoft.com/office/powerpoint/2010/main" val="210592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 y="775607"/>
            <a:ext cx="9151787" cy="5146222"/>
          </a:xfrm>
          <a:prstGeom prst="rect">
            <a:avLst/>
          </a:prstGeom>
        </p:spPr>
      </p:pic>
      <p:sp>
        <p:nvSpPr>
          <p:cNvPr id="3" name="Title 3"/>
          <p:cNvSpPr txBox="1">
            <a:spLocks/>
          </p:cNvSpPr>
          <p:nvPr/>
        </p:nvSpPr>
        <p:spPr>
          <a:xfrm>
            <a:off x="214162" y="961118"/>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i="1" dirty="0" smtClean="0"/>
              <a:t>Thank</a:t>
            </a:r>
            <a:r>
              <a:rPr lang="en-US" sz="6000" i="1" dirty="0" smtClean="0"/>
              <a:t> you!</a:t>
            </a:r>
            <a:endParaRPr lang="en-US" sz="6000" i="1" dirty="0"/>
          </a:p>
        </p:txBody>
      </p:sp>
    </p:spTree>
    <p:extLst>
      <p:ext uri="{BB962C8B-B14F-4D97-AF65-F5344CB8AC3E}">
        <p14:creationId xmlns:p14="http://schemas.microsoft.com/office/powerpoint/2010/main" val="174862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Outline</a:t>
            </a:r>
            <a:endParaRPr lang="en-US" sz="5400" dirty="0"/>
          </a:p>
        </p:txBody>
      </p:sp>
      <p:sp>
        <p:nvSpPr>
          <p:cNvPr id="5" name="Content Placeholder 2"/>
          <p:cNvSpPr>
            <a:spLocks noGrp="1"/>
          </p:cNvSpPr>
          <p:nvPr>
            <p:ph idx="1"/>
          </p:nvPr>
        </p:nvSpPr>
        <p:spPr>
          <a:xfrm>
            <a:off x="628650" y="1825625"/>
            <a:ext cx="6828064" cy="4351338"/>
          </a:xfrm>
        </p:spPr>
        <p:txBody>
          <a:bodyPr>
            <a:noAutofit/>
          </a:bodyPr>
          <a:lstStyle/>
          <a:p>
            <a:r>
              <a:rPr lang="en-US" sz="3600" dirty="0" smtClean="0"/>
              <a:t>What are fine-scale patterns of climate extremes?</a:t>
            </a:r>
          </a:p>
          <a:p>
            <a:r>
              <a:rPr lang="en-US" sz="3600" dirty="0" smtClean="0"/>
              <a:t>Which refuges will see increases in which extremes?</a:t>
            </a:r>
          </a:p>
          <a:p>
            <a:r>
              <a:rPr lang="en-US" sz="3600" dirty="0" smtClean="0"/>
              <a:t>How did and how will birds respond to extremes?</a:t>
            </a:r>
          </a:p>
          <a:p>
            <a:r>
              <a:rPr lang="en-US" sz="3600" dirty="0" smtClean="0"/>
              <a:t>And what about Monarch butterflies?</a:t>
            </a:r>
            <a:endParaRPr lang="en-US" sz="3600" dirty="0"/>
          </a:p>
        </p:txBody>
      </p:sp>
    </p:spTree>
    <p:extLst>
      <p:ext uri="{BB962C8B-B14F-4D97-AF65-F5344CB8AC3E}">
        <p14:creationId xmlns:p14="http://schemas.microsoft.com/office/powerpoint/2010/main" val="2692415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898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273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91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87039" y="851636"/>
            <a:ext cx="8169922" cy="5250166"/>
          </a:xfrm>
          <a:prstGeom prst="rect">
            <a:avLst/>
          </a:prstGeom>
        </p:spPr>
      </p:pic>
      <p:sp>
        <p:nvSpPr>
          <p:cNvPr id="6" name="Rectangle 5"/>
          <p:cNvSpPr/>
          <p:nvPr/>
        </p:nvSpPr>
        <p:spPr>
          <a:xfrm>
            <a:off x="2064190" y="851636"/>
            <a:ext cx="298764" cy="28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79419" y="6215032"/>
            <a:ext cx="2964581" cy="646331"/>
          </a:xfrm>
          <a:prstGeom prst="rect">
            <a:avLst/>
          </a:prstGeom>
          <a:noFill/>
        </p:spPr>
        <p:txBody>
          <a:bodyPr wrap="square" rtlCol="0">
            <a:spAutoFit/>
          </a:bodyPr>
          <a:lstStyle/>
          <a:p>
            <a:pPr algn="r"/>
            <a:r>
              <a:rPr lang="en-US" sz="3600" dirty="0" err="1" smtClean="0"/>
              <a:t>Behnke</a:t>
            </a:r>
            <a:r>
              <a:rPr lang="en-US" sz="3600" dirty="0" smtClean="0"/>
              <a:t> et al.</a:t>
            </a:r>
            <a:endParaRPr lang="en-US" sz="3600" dirty="0"/>
          </a:p>
        </p:txBody>
      </p:sp>
    </p:spTree>
    <p:extLst>
      <p:ext uri="{BB962C8B-B14F-4D97-AF65-F5344CB8AC3E}">
        <p14:creationId xmlns:p14="http://schemas.microsoft.com/office/powerpoint/2010/main" val="236902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Daymet</a:t>
            </a:r>
            <a:r>
              <a:rPr lang="en-US" dirty="0" smtClean="0"/>
              <a:t> Historical Weather Data</a:t>
            </a:r>
            <a:endParaRPr lang="en-US" dirty="0"/>
          </a:p>
        </p:txBody>
      </p:sp>
      <p:sp>
        <p:nvSpPr>
          <p:cNvPr id="3" name="Content Placeholder 2"/>
          <p:cNvSpPr>
            <a:spLocks noGrp="1"/>
          </p:cNvSpPr>
          <p:nvPr>
            <p:ph idx="1"/>
          </p:nvPr>
        </p:nvSpPr>
        <p:spPr/>
        <p:txBody>
          <a:bodyPr>
            <a:normAutofit/>
          </a:bodyPr>
          <a:lstStyle/>
          <a:p>
            <a:r>
              <a:rPr lang="en-US" sz="3200" dirty="0" smtClean="0"/>
              <a:t>Weather stations interpolation</a:t>
            </a:r>
          </a:p>
          <a:p>
            <a:r>
              <a:rPr lang="en-US" sz="3200" dirty="0" smtClean="0"/>
              <a:t>1980-2013</a:t>
            </a:r>
          </a:p>
          <a:p>
            <a:r>
              <a:rPr lang="en-US" sz="3200" dirty="0" smtClean="0"/>
              <a:t>1 km</a:t>
            </a:r>
          </a:p>
          <a:p>
            <a:r>
              <a:rPr lang="en-US" sz="3200" dirty="0" smtClean="0"/>
              <a:t>Daily</a:t>
            </a:r>
          </a:p>
          <a:p>
            <a:endParaRPr lang="en-US" sz="3200" dirty="0"/>
          </a:p>
          <a:p>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584" y="2533200"/>
            <a:ext cx="393579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9419" y="6215032"/>
            <a:ext cx="2964581" cy="646331"/>
          </a:xfrm>
          <a:prstGeom prst="rect">
            <a:avLst/>
          </a:prstGeom>
          <a:no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66983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Maurer Historical Weather data</a:t>
            </a:r>
            <a:endParaRPr lang="en-US" dirty="0"/>
          </a:p>
        </p:txBody>
      </p:sp>
      <p:sp>
        <p:nvSpPr>
          <p:cNvPr id="7" name="Content Placeholder 2"/>
          <p:cNvSpPr txBox="1">
            <a:spLocks/>
          </p:cNvSpPr>
          <p:nvPr/>
        </p:nvSpPr>
        <p:spPr>
          <a:xfrm>
            <a:off x="3810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3200" dirty="0"/>
              <a:t>Weather stations interpolation</a:t>
            </a:r>
          </a:p>
          <a:p>
            <a:r>
              <a:rPr lang="en-US" sz="3200" dirty="0" smtClean="0"/>
              <a:t>1949-2010</a:t>
            </a:r>
          </a:p>
          <a:p>
            <a:r>
              <a:rPr lang="en-US" sz="3200" dirty="0" smtClean="0"/>
              <a:t>12 km</a:t>
            </a:r>
          </a:p>
          <a:p>
            <a:r>
              <a:rPr lang="en-US" sz="3200" dirty="0" smtClean="0"/>
              <a:t>Daily</a:t>
            </a:r>
          </a:p>
          <a:p>
            <a:pPr marL="0" indent="0">
              <a:buNone/>
            </a:pPr>
            <a:endParaRPr lang="en-US" sz="3200" dirty="0" smtClean="0"/>
          </a:p>
          <a:p>
            <a:endParaRPr lang="en-US" sz="3200" dirty="0"/>
          </a:p>
        </p:txBody>
      </p:sp>
      <p:sp>
        <p:nvSpPr>
          <p:cNvPr id="5" name="TextBox 4"/>
          <p:cNvSpPr txBox="1"/>
          <p:nvPr/>
        </p:nvSpPr>
        <p:spPr>
          <a:xfrm>
            <a:off x="6179419" y="6215032"/>
            <a:ext cx="2964581" cy="646331"/>
          </a:xfrm>
          <a:prstGeom prst="rect">
            <a:avLst/>
          </a:prstGeom>
          <a:noFill/>
        </p:spPr>
        <p:txBody>
          <a:bodyPr wrap="square" rtlCol="0">
            <a:spAutoFit/>
          </a:bodyPr>
          <a:lstStyle/>
          <a:p>
            <a:pPr algn="r"/>
            <a:r>
              <a:rPr lang="en-US" sz="3600" dirty="0" err="1" smtClean="0"/>
              <a:t>Allstadt</a:t>
            </a:r>
            <a:r>
              <a:rPr lang="en-US" sz="3600" dirty="0" smtClean="0"/>
              <a:t> et al.</a:t>
            </a:r>
            <a:endParaRPr lang="en-US" sz="36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663" y="2277451"/>
            <a:ext cx="4060971" cy="378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493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BCCA Downscaled Climate Model Output</a:t>
            </a:r>
            <a:endParaRPr lang="en-US" dirty="0"/>
          </a:p>
        </p:txBody>
      </p:sp>
      <p:sp>
        <p:nvSpPr>
          <p:cNvPr id="3" name="Content Placeholder 2"/>
          <p:cNvSpPr>
            <a:spLocks noGrp="1"/>
          </p:cNvSpPr>
          <p:nvPr>
            <p:ph idx="1"/>
          </p:nvPr>
        </p:nvSpPr>
        <p:spPr/>
        <p:txBody>
          <a:bodyPr>
            <a:normAutofit/>
          </a:bodyPr>
          <a:lstStyle/>
          <a:p>
            <a:r>
              <a:rPr lang="en-US" dirty="0" err="1" smtClean="0"/>
              <a:t>Debiased</a:t>
            </a:r>
            <a:r>
              <a:rPr lang="en-US" dirty="0" smtClean="0"/>
              <a:t> and downscaled based on Maurer dataset</a:t>
            </a:r>
            <a:endParaRPr lang="en-US" dirty="0"/>
          </a:p>
          <a:p>
            <a:r>
              <a:rPr lang="en-US" dirty="0" smtClean="0"/>
              <a:t>19 CMIP5 GCMs</a:t>
            </a:r>
          </a:p>
          <a:p>
            <a:r>
              <a:rPr lang="en-US" dirty="0"/>
              <a:t>1950-2100</a:t>
            </a:r>
          </a:p>
          <a:p>
            <a:r>
              <a:rPr lang="en-US" dirty="0" smtClean="0"/>
              <a:t>12 km</a:t>
            </a:r>
          </a:p>
          <a:p>
            <a:r>
              <a:rPr lang="en-US" dirty="0" smtClean="0"/>
              <a:t>Daily</a:t>
            </a:r>
          </a:p>
          <a:p>
            <a:r>
              <a:rPr lang="en-US" dirty="0" smtClean="0"/>
              <a:t>Scenarios</a:t>
            </a:r>
          </a:p>
          <a:p>
            <a:pPr lvl="1"/>
            <a:r>
              <a:rPr lang="en-US" dirty="0" smtClean="0"/>
              <a:t>RCP45 (2006-2100)</a:t>
            </a:r>
          </a:p>
          <a:p>
            <a:pPr lvl="1"/>
            <a:r>
              <a:rPr lang="en-US" dirty="0" smtClean="0"/>
              <a:t>RCP85 (2006-2100)</a:t>
            </a:r>
          </a:p>
          <a:p>
            <a:pPr marL="0" indent="0">
              <a:buNone/>
            </a:pPr>
            <a:endParaRPr lang="en-US" sz="2400" dirty="0" smtClean="0"/>
          </a:p>
        </p:txBody>
      </p:sp>
      <p:pic>
        <p:nvPicPr>
          <p:cNvPr id="5" name="Picture 4"/>
          <p:cNvPicPr>
            <a:picLocks noChangeAspect="1"/>
          </p:cNvPicPr>
          <p:nvPr/>
        </p:nvPicPr>
        <p:blipFill>
          <a:blip r:embed="rId3"/>
          <a:stretch>
            <a:fillRect/>
          </a:stretch>
        </p:blipFill>
        <p:spPr>
          <a:xfrm>
            <a:off x="4352825" y="2424906"/>
            <a:ext cx="4076700" cy="3152775"/>
          </a:xfrm>
          <a:prstGeom prst="rect">
            <a:avLst/>
          </a:prstGeom>
        </p:spPr>
      </p:pic>
      <p:sp>
        <p:nvSpPr>
          <p:cNvPr id="7" name="TextBox 6"/>
          <p:cNvSpPr txBox="1"/>
          <p:nvPr/>
        </p:nvSpPr>
        <p:spPr>
          <a:xfrm>
            <a:off x="6179419" y="6215032"/>
            <a:ext cx="2964581" cy="646331"/>
          </a:xfrm>
          <a:prstGeom prst="rect">
            <a:avLst/>
          </a:prstGeom>
          <a:no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1179045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weather data</a:t>
            </a:r>
            <a:endParaRPr lang="en-US" dirty="0"/>
          </a:p>
        </p:txBody>
      </p:sp>
      <p:sp>
        <p:nvSpPr>
          <p:cNvPr id="3" name="Content Placeholder 2"/>
          <p:cNvSpPr>
            <a:spLocks noGrp="1"/>
          </p:cNvSpPr>
          <p:nvPr>
            <p:ph idx="1"/>
          </p:nvPr>
        </p:nvSpPr>
        <p:spPr/>
        <p:txBody>
          <a:bodyPr>
            <a:noAutofit/>
          </a:bodyPr>
          <a:lstStyle/>
          <a:p>
            <a:pPr lvl="1"/>
            <a:r>
              <a:rPr lang="en-US" sz="3200" dirty="0" smtClean="0"/>
              <a:t>BIOCLIM (19 variables)</a:t>
            </a:r>
          </a:p>
          <a:p>
            <a:pPr lvl="1"/>
            <a:r>
              <a:rPr lang="en-US" sz="3200" dirty="0" smtClean="0"/>
              <a:t>Monthly weather summaries </a:t>
            </a:r>
          </a:p>
          <a:p>
            <a:pPr lvl="1"/>
            <a:r>
              <a:rPr lang="en-US" sz="3200" dirty="0" smtClean="0"/>
              <a:t>CLIMDEX ETCCDI Indices</a:t>
            </a:r>
          </a:p>
          <a:p>
            <a:pPr lvl="1"/>
            <a:endParaRPr lang="en-US" sz="3200" dirty="0" smtClean="0"/>
          </a:p>
          <a:p>
            <a:pPr lvl="1"/>
            <a:r>
              <a:rPr lang="en-US" sz="3200" dirty="0" smtClean="0"/>
              <a:t>Standardized Precipitation Index (SPI)</a:t>
            </a:r>
          </a:p>
          <a:p>
            <a:pPr lvl="1"/>
            <a:r>
              <a:rPr lang="en-US" sz="3200" dirty="0" smtClean="0"/>
              <a:t>Standardized Temperature Index</a:t>
            </a:r>
          </a:p>
          <a:p>
            <a:pPr lvl="1"/>
            <a:endParaRPr lang="en-US" sz="3200" dirty="0" smtClean="0"/>
          </a:p>
          <a:p>
            <a:pPr lvl="1"/>
            <a:r>
              <a:rPr lang="en-US" sz="3200" dirty="0" smtClean="0"/>
              <a:t>Spring Phenology and False springs</a:t>
            </a:r>
            <a:endParaRPr lang="en-US" sz="3200" dirty="0"/>
          </a:p>
          <a:p>
            <a:endParaRPr lang="en-US" sz="3200" dirty="0" smtClean="0"/>
          </a:p>
          <a:p>
            <a:endParaRPr lang="en-US" sz="3200" dirty="0"/>
          </a:p>
          <a:p>
            <a:endParaRPr lang="en-US" sz="3200" dirty="0"/>
          </a:p>
        </p:txBody>
      </p:sp>
      <p:sp>
        <p:nvSpPr>
          <p:cNvPr id="4" name="TextBox 3"/>
          <p:cNvSpPr txBox="1"/>
          <p:nvPr/>
        </p:nvSpPr>
        <p:spPr>
          <a:xfrm>
            <a:off x="6179419" y="6215032"/>
            <a:ext cx="2964581" cy="646331"/>
          </a:xfrm>
          <a:prstGeom prst="rect">
            <a:avLst/>
          </a:prstGeom>
          <a:noFill/>
        </p:spPr>
        <p:txBody>
          <a:bodyPr wrap="square" rtlCol="0">
            <a:spAutoFit/>
          </a:bodyPr>
          <a:lstStyle/>
          <a:p>
            <a:pPr algn="r"/>
            <a:r>
              <a:rPr lang="en-US" sz="3600" dirty="0" err="1" smtClean="0"/>
              <a:t>Allstadt</a:t>
            </a:r>
            <a:r>
              <a:rPr lang="en-US" sz="3600" dirty="0" smtClean="0"/>
              <a:t> et al.</a:t>
            </a:r>
            <a:endParaRPr lang="en-US" sz="3600" dirty="0"/>
          </a:p>
        </p:txBody>
      </p:sp>
    </p:spTree>
    <p:extLst>
      <p:ext uri="{BB962C8B-B14F-4D97-AF65-F5344CB8AC3E}">
        <p14:creationId xmlns:p14="http://schemas.microsoft.com/office/powerpoint/2010/main" val="4065348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5.6|8.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1163</TotalTime>
  <Words>1173</Words>
  <Application>Microsoft Office PowerPoint</Application>
  <PresentationFormat>On-screen Show (4:3)</PresentationFormat>
  <Paragraphs>215</Paragraphs>
  <Slides>42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Book Antiqua</vt:lpstr>
      <vt:lpstr>Calibri</vt:lpstr>
      <vt:lpstr>Calibri Light</vt:lpstr>
      <vt:lpstr>Times New Roman</vt:lpstr>
      <vt:lpstr>Office Theme</vt:lpstr>
      <vt:lpstr>Effects of extreme climate events on avian demographics</vt:lpstr>
      <vt:lpstr>PowerPoint Presentation</vt:lpstr>
      <vt:lpstr>PowerPoint Presentation</vt:lpstr>
      <vt:lpstr>Outline</vt:lpstr>
      <vt:lpstr>PowerPoint Presentation</vt:lpstr>
      <vt:lpstr>Daymet Historical Weather Data</vt:lpstr>
      <vt:lpstr>Maurer Historical Weather data</vt:lpstr>
      <vt:lpstr>BCCA Downscaled Climate Model Output</vt:lpstr>
      <vt:lpstr>Extreme weather data</vt:lpstr>
      <vt:lpstr>PowerPoint Presentation</vt:lpstr>
      <vt:lpstr>PowerPoint Presentation</vt:lpstr>
      <vt:lpstr>Extreme weather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Birds and Vegetation Continuous Field</vt:lpstr>
      <vt:lpstr>PowerPoint Presentation</vt:lpstr>
      <vt:lpstr>PowerPoint Presentation</vt:lpstr>
      <vt:lpstr>PowerPoint Presentation</vt:lpstr>
      <vt:lpstr>PowerPoint Presentation</vt:lpstr>
      <vt:lpstr>PowerPoint Presentation</vt:lpstr>
      <vt:lpstr>Monarchs declined by 90% in 20 yrs.</vt:lpstr>
      <vt:lpstr>PowerPoint Presentation</vt:lpstr>
      <vt:lpstr>PowerPoint Presentation</vt:lpstr>
      <vt:lpstr>Monarchs</vt:lpstr>
      <vt:lpstr>Monarch prairie passage</vt:lpstr>
      <vt:lpstr>Weather variability</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use and land cover change, socioeconomic shocks, and effects on biodiversity</dc:title>
  <dc:creator>Volker Radeloff</dc:creator>
  <cp:lastModifiedBy>Volker Radeloff</cp:lastModifiedBy>
  <cp:revision>99</cp:revision>
  <dcterms:created xsi:type="dcterms:W3CDTF">2015-04-14T18:42:31Z</dcterms:created>
  <dcterms:modified xsi:type="dcterms:W3CDTF">2015-04-23T19:02:24Z</dcterms:modified>
</cp:coreProperties>
</file>